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0" r:id="rId3"/>
    <p:sldId id="261" r:id="rId4"/>
    <p:sldId id="273" r:id="rId5"/>
    <p:sldId id="264" r:id="rId6"/>
    <p:sldId id="265" r:id="rId7"/>
    <p:sldId id="259" r:id="rId8"/>
    <p:sldId id="266" r:id="rId9"/>
    <p:sldId id="268" r:id="rId10"/>
    <p:sldId id="267" r:id="rId11"/>
    <p:sldId id="269" r:id="rId12"/>
    <p:sldId id="270" r:id="rId13"/>
    <p:sldId id="262" r:id="rId14"/>
    <p:sldId id="272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2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5FC822-CA0E-47C4-A922-037D759E0063}" type="datetimeFigureOut">
              <a:rPr lang="en-US" smtClean="0"/>
              <a:pPr/>
              <a:t>4/29/2013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AEDCC5-9F8A-4C4D-A8BC-2901888F153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EDCC5-9F8A-4C4D-A8BC-2901888F153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EDCC5-9F8A-4C4D-A8BC-2901888F1530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EDCC5-9F8A-4C4D-A8BC-2901888F1530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EDCC5-9F8A-4C4D-A8BC-2901888F1530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EDCC5-9F8A-4C4D-A8BC-2901888F1530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EDCC5-9F8A-4C4D-A8BC-2901888F153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Today, one in thirty-three persons is a migrant and about 3% of the world’s population is comprised of migrants. While the percentage may seem miniscule it actually represents a lot of people.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Singapore: In </a:t>
            </a:r>
            <a:r>
              <a:rPr lang="en-AU" dirty="0" smtClean="0"/>
              <a:t>2000, 8% of the country's 4 million residents were foreigners. In 2012 foreigners made up 14% of its 5.3 million people.</a:t>
            </a:r>
            <a:r>
              <a:rPr lang="en-US" dirty="0" smtClean="0"/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Countries with the largest Christian populations and the deepest Christian roots host the fewest refugees.</a:t>
            </a:r>
            <a:endParaRPr lang="en-US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three regions which are host to the largest number of refugees around the world are: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Africa*:  2.2 million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Asia and Pacific:  4 million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Middle East and North Africa:  1.9 million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E99EB-669E-4C9A-8F9F-ECE177FE56A5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EDCC5-9F8A-4C4D-A8BC-2901888F153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Saya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Migran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 a domestic worker's guide to understanding and asserting our rights.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Saya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Migran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personifies the campaign for the recognition of domestic work as work. This comics is a project to raise awareness and educate every migrant worker on the various rights of our sector.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EDCC5-9F8A-4C4D-A8BC-2901888F1530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EDCC5-9F8A-4C4D-A8BC-2901888F1530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Schutzenfest</a:t>
            </a:r>
            <a:r>
              <a:rPr lang="en-US" dirty="0" smtClean="0"/>
              <a:t>: festival held in January celebrating German culture in Brisbane and Adelaide </a:t>
            </a:r>
          </a:p>
          <a:p>
            <a:r>
              <a:rPr lang="en-US" dirty="0" err="1" smtClean="0"/>
              <a:t>Panyiri</a:t>
            </a:r>
            <a:r>
              <a:rPr lang="en-US" dirty="0" smtClean="0"/>
              <a:t>: Greek festival held in May in Brisbane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EDCC5-9F8A-4C4D-A8BC-2901888F1530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EDCC5-9F8A-4C4D-A8BC-2901888F1530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EDCC5-9F8A-4C4D-A8BC-2901888F1530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57857-7D98-4B85-ABAE-57D8A5FD7AB3}" type="datetimeFigureOut">
              <a:rPr lang="en-US" smtClean="0"/>
              <a:pPr/>
              <a:t>4/29/2013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3643E-9570-450A-A1C2-78EAAE27C9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57857-7D98-4B85-ABAE-57D8A5FD7AB3}" type="datetimeFigureOut">
              <a:rPr lang="en-US" smtClean="0"/>
              <a:pPr/>
              <a:t>4/29/2013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3643E-9570-450A-A1C2-78EAAE27C9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57857-7D98-4B85-ABAE-57D8A5FD7AB3}" type="datetimeFigureOut">
              <a:rPr lang="en-US" smtClean="0"/>
              <a:pPr/>
              <a:t>4/29/2013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3643E-9570-450A-A1C2-78EAAE27C9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57857-7D98-4B85-ABAE-57D8A5FD7AB3}" type="datetimeFigureOut">
              <a:rPr lang="en-US" smtClean="0"/>
              <a:pPr/>
              <a:t>4/29/2013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3643E-9570-450A-A1C2-78EAAE27C9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57857-7D98-4B85-ABAE-57D8A5FD7AB3}" type="datetimeFigureOut">
              <a:rPr lang="en-US" smtClean="0"/>
              <a:pPr/>
              <a:t>4/29/2013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3643E-9570-450A-A1C2-78EAAE27C9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57857-7D98-4B85-ABAE-57D8A5FD7AB3}" type="datetimeFigureOut">
              <a:rPr lang="en-US" smtClean="0"/>
              <a:pPr/>
              <a:t>4/29/2013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3643E-9570-450A-A1C2-78EAAE27C9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57857-7D98-4B85-ABAE-57D8A5FD7AB3}" type="datetimeFigureOut">
              <a:rPr lang="en-US" smtClean="0"/>
              <a:pPr/>
              <a:t>4/29/2013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3643E-9570-450A-A1C2-78EAAE27C9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57857-7D98-4B85-ABAE-57D8A5FD7AB3}" type="datetimeFigureOut">
              <a:rPr lang="en-US" smtClean="0"/>
              <a:pPr/>
              <a:t>4/29/2013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3643E-9570-450A-A1C2-78EAAE27C9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57857-7D98-4B85-ABAE-57D8A5FD7AB3}" type="datetimeFigureOut">
              <a:rPr lang="en-US" smtClean="0"/>
              <a:pPr/>
              <a:t>4/29/2013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3643E-9570-450A-A1C2-78EAAE27C9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57857-7D98-4B85-ABAE-57D8A5FD7AB3}" type="datetimeFigureOut">
              <a:rPr lang="en-US" smtClean="0"/>
              <a:pPr/>
              <a:t>4/29/2013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3643E-9570-450A-A1C2-78EAAE27C9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57857-7D98-4B85-ABAE-57D8A5FD7AB3}" type="datetimeFigureOut">
              <a:rPr lang="en-US" smtClean="0"/>
              <a:pPr/>
              <a:t>4/29/2013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3643E-9570-450A-A1C2-78EAAE27C9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C57857-7D98-4B85-ABAE-57D8A5FD7AB3}" type="datetimeFigureOut">
              <a:rPr lang="en-US" smtClean="0"/>
              <a:pPr/>
              <a:t>4/29/2013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3643E-9570-450A-A1C2-78EAAE27C95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hyperlink" Target="http://www.google.com.au/url?sa=i&amp;rct=j&amp;q=poverty+in+australia&amp;source=images&amp;cd=&amp;cad=rja&amp;docid=QKW6uam6KEh67M&amp;tbnid=H8XuXZqJp0zNXM:&amp;ved=&amp;url=http://www.acoss.org.au/uploads/html/ACOSS_PovertyReport2012.html&amp;ei=CDBqUbmJL6fYigf9wYGYCw&amp;bvm=bv.45175338,d.aGc&amp;psig=AFQjCNFNSxrwi3ZMTSM_AOhcnBIN2PWFjg&amp;ust=1366000009172098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6.jpe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google.com.au/url?sa=i&amp;rct=j&amp;q=sr+dorothy+stang&amp;source=images&amp;cd=&amp;cad=rja&amp;docid=adYwP-dPEYeuIM&amp;tbnid=3X3VfZN9s-MpnM:&amp;ved=&amp;url=http://www.ndnu.edu/dorothystang/&amp;ei=uTtqUe-0KISSiAfosoHgAg&amp;bvm=bv.45175338,d.aGc&amp;psig=AFQjCNFDEmBZ7Bssdp9pd0NwoGmlmovtnQ&amp;ust=1366003002175818" TargetMode="Externa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gif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2060575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PILGRIMS OF HOPE:</a:t>
            </a:r>
            <a:br>
              <a:rPr lang="en-US" sz="3600" b="1" dirty="0" smtClean="0"/>
            </a:br>
            <a:r>
              <a:rPr lang="en-US" sz="3600" b="1" dirty="0" smtClean="0"/>
              <a:t>MIGRANT SPIRITUALITY AND MISSION TODAY</a:t>
            </a:r>
            <a:endParaRPr lang="en-US" sz="3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6400" y="5257800"/>
            <a:ext cx="3352800" cy="1295400"/>
          </a:xfrm>
        </p:spPr>
        <p:txBody>
          <a:bodyPr>
            <a:normAutofit/>
          </a:bodyPr>
          <a:lstStyle/>
          <a:p>
            <a:pPr algn="r"/>
            <a:r>
              <a:rPr lang="en-US" sz="2000" dirty="0" err="1" smtClean="0"/>
              <a:t>Gemma</a:t>
            </a:r>
            <a:r>
              <a:rPr lang="en-US" sz="2000" dirty="0" smtClean="0"/>
              <a:t> </a:t>
            </a:r>
            <a:r>
              <a:rPr lang="en-US" sz="2000" dirty="0" err="1" smtClean="0"/>
              <a:t>Tulud</a:t>
            </a:r>
            <a:r>
              <a:rPr lang="en-US" sz="2000" dirty="0" smtClean="0"/>
              <a:t> Cruz, </a:t>
            </a:r>
            <a:r>
              <a:rPr lang="en-US" sz="2000" dirty="0" err="1" smtClean="0"/>
              <a:t>Ph.D</a:t>
            </a:r>
            <a:endParaRPr lang="en-US" sz="2000" dirty="0" smtClean="0"/>
          </a:p>
          <a:p>
            <a:pPr algn="r"/>
            <a:r>
              <a:rPr lang="en-US" sz="2000" dirty="0" smtClean="0"/>
              <a:t>Gemma.Cruz@acu.edu.au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MISSION AMONG ‘CRUCIFIED PEOPLE'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838200"/>
            <a:ext cx="4267200" cy="5715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Challenge to “take the crucified people from the cross”</a:t>
            </a:r>
          </a:p>
          <a:p>
            <a:r>
              <a:rPr lang="en-US" dirty="0" smtClean="0"/>
              <a:t>Because and despite of their struggles for justice the crucified people also participate in the mission of liberation.</a:t>
            </a:r>
          </a:p>
          <a:p>
            <a:r>
              <a:rPr lang="en-US" dirty="0" smtClean="0"/>
              <a:t>Crucified people’s struggles embody a luminescent faith, hope, and communal solidarity that have helped desperate communities to survive in the face of overwhelming odds.</a:t>
            </a:r>
            <a:endParaRPr lang="en-US" dirty="0"/>
          </a:p>
        </p:txBody>
      </p:sp>
      <p:pic>
        <p:nvPicPr>
          <p:cNvPr id="37894" name="Picture 6" descr="http://www.acoss.org.au/uploads/html/assets/poverty-report/acoss2012_PovertyReport_Risk-of-povert-by-state-Ma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762000"/>
            <a:ext cx="4191000" cy="34671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172200" y="609600"/>
            <a:ext cx="2000099" cy="646331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Poverty in Australia</a:t>
            </a:r>
          </a:p>
          <a:p>
            <a:pPr algn="ctr"/>
            <a:r>
              <a:rPr lang="en-US" dirty="0" smtClean="0"/>
              <a:t>Report 2012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715000" y="3276600"/>
            <a:ext cx="1941172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u="sng" dirty="0" smtClean="0">
                <a:hlinkClick r:id="rId4"/>
              </a:rPr>
              <a:t>www.acoss.org.au</a:t>
            </a:r>
            <a:r>
              <a:rPr lang="en-US" dirty="0" smtClean="0"/>
              <a:t> </a:t>
            </a:r>
            <a:endParaRPr lang="en-US" dirty="0"/>
          </a:p>
        </p:txBody>
      </p:sp>
      <p:pic>
        <p:nvPicPr>
          <p:cNvPr id="37896" name="Picture 8" descr="http://www.savvygraphics.com.au/storage/2012_5.jpg?__SQUARESPACE_CACHEVERSION=13370443706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3733800"/>
            <a:ext cx="2209800" cy="3124200"/>
          </a:xfrm>
          <a:prstGeom prst="rect">
            <a:avLst/>
          </a:prstGeom>
          <a:noFill/>
        </p:spPr>
      </p:pic>
      <p:pic>
        <p:nvPicPr>
          <p:cNvPr id="37898" name="Picture 10" descr="http://anewleaf.com.au/wp-content/uploads/2013/02/302555980_828157673c_z-219x21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2800" y="4419600"/>
            <a:ext cx="1981200" cy="20859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PILGRIMAGE IN THE WILDERNESS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914400"/>
            <a:ext cx="4876800" cy="5943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 constant coming and going, continuous departure and arrival, and, like Christian life, a process of continuous transformation.</a:t>
            </a:r>
          </a:p>
          <a:p>
            <a:r>
              <a:rPr lang="en-US" dirty="0" smtClean="0"/>
              <a:t>ethic of risk: ability to name, find, and create other resources that evoke persistent defiance in the face of repeated defeats.</a:t>
            </a:r>
          </a:p>
          <a:p>
            <a:r>
              <a:rPr lang="en-US" dirty="0" smtClean="0"/>
              <a:t>“sheer holy boldness”: deciding to care and act although there are no guarantees of success </a:t>
            </a:r>
          </a:p>
          <a:p>
            <a:r>
              <a:rPr lang="en-US" dirty="0" smtClean="0"/>
              <a:t>God never abandons us in the wilderness.</a:t>
            </a:r>
          </a:p>
          <a:p>
            <a:r>
              <a:rPr lang="en-US" dirty="0" smtClean="0"/>
              <a:t>Mission as </a:t>
            </a:r>
            <a:r>
              <a:rPr lang="en-US" i="1" dirty="0" err="1" smtClean="0"/>
              <a:t>missio</a:t>
            </a:r>
            <a:r>
              <a:rPr lang="en-US" i="1" dirty="0" smtClean="0"/>
              <a:t> Dei</a:t>
            </a:r>
          </a:p>
          <a:p>
            <a:endParaRPr lang="en-US" dirty="0"/>
          </a:p>
        </p:txBody>
      </p:sp>
      <p:pic>
        <p:nvPicPr>
          <p:cNvPr id="44034" name="Picture 2" descr="http://www.jesusfame.net/wp-content/uploads/2011/10/Jesus-Miss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5029200"/>
            <a:ext cx="2209800" cy="1828800"/>
          </a:xfrm>
          <a:prstGeom prst="rect">
            <a:avLst/>
          </a:prstGeom>
          <a:noFill/>
        </p:spPr>
      </p:pic>
      <p:pic>
        <p:nvPicPr>
          <p:cNvPr id="44036" name="Picture 4" descr="http://t3.gstatic.com/images?q=tbn:ANd9GcT5yxit5l_QRss4LBdv8NzYVcJsEHWuBrZn6-6I3YixFogj7Dxh_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5029200"/>
            <a:ext cx="2352675" cy="1828800"/>
          </a:xfrm>
          <a:prstGeom prst="rect">
            <a:avLst/>
          </a:prstGeom>
          <a:noFill/>
        </p:spPr>
      </p:pic>
      <p:pic>
        <p:nvPicPr>
          <p:cNvPr id="44040" name="Picture 8" descr="http://www.ndnu.edu/images/about-us/dorothy-stang-center-log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9800" y="3048000"/>
            <a:ext cx="3124200" cy="19050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7515156" y="3124200"/>
            <a:ext cx="162884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u="sng" dirty="0" smtClean="0">
                <a:hlinkClick r:id="rId6"/>
              </a:rPr>
              <a:t>www.ndnu.edu</a:t>
            </a:r>
            <a:endParaRPr lang="en-US" dirty="0"/>
          </a:p>
        </p:txBody>
      </p:sp>
      <p:pic>
        <p:nvPicPr>
          <p:cNvPr id="10242" name="Picture 2" descr="http://www.parra.catholic.org.au/_resources/mary-mackillop-stamp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76800" y="2743200"/>
            <a:ext cx="1219200" cy="2209799"/>
          </a:xfrm>
          <a:prstGeom prst="rect">
            <a:avLst/>
          </a:prstGeom>
          <a:noFill/>
        </p:spPr>
      </p:pic>
      <p:pic>
        <p:nvPicPr>
          <p:cNvPr id="10244" name="Picture 4" descr="http://sphotos-a.ak.fbcdn.net/hphotos-ak-snc6/225870_460521107322086_373896819_n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24400" y="762000"/>
            <a:ext cx="4419600" cy="205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68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CONSISTENT ETHIC OF HOPE AND 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838200"/>
            <a:ext cx="4495800" cy="6019800"/>
          </a:xfrm>
        </p:spPr>
        <p:txBody>
          <a:bodyPr>
            <a:normAutofit/>
          </a:bodyPr>
          <a:lstStyle/>
          <a:p>
            <a:r>
              <a:rPr lang="en-US" dirty="0" smtClean="0"/>
              <a:t>Looks beyond self-regarding satisfactions to the transcendent values that alone can nourish life and give it direction.</a:t>
            </a:r>
          </a:p>
          <a:p>
            <a:r>
              <a:rPr lang="en-US" dirty="0" smtClean="0"/>
              <a:t>Patiently open to what is, and must be, “otherwise.”  It cannot rest except in the truly meaningful and the genuinely good.</a:t>
            </a:r>
          </a:p>
          <a:p>
            <a:r>
              <a:rPr lang="en-US" dirty="0" smtClean="0"/>
              <a:t>Rooted in prayer, a sense of community, and a joyful spirit.</a:t>
            </a:r>
            <a:endParaRPr lang="en-US" dirty="0"/>
          </a:p>
        </p:txBody>
      </p:sp>
      <p:pic>
        <p:nvPicPr>
          <p:cNvPr id="46082" name="Picture 2" descr="http://www.missiofc.com/wp-content/uploads/2009/11/MG-Sig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762000"/>
            <a:ext cx="3619500" cy="2914650"/>
          </a:xfrm>
          <a:prstGeom prst="rect">
            <a:avLst/>
          </a:prstGeom>
          <a:noFill/>
        </p:spPr>
      </p:pic>
      <p:pic>
        <p:nvPicPr>
          <p:cNvPr id="7" name="Picture 6" descr="http://www.steppingstonemission.org/images/hop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3657600"/>
            <a:ext cx="3581400" cy="2971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r>
              <a:rPr lang="en-US" dirty="0" smtClean="0"/>
              <a:t>PILGRIMS OF HOPE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495800" cy="5943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In God’s great economy of salvation hope, not death, is the last word.</a:t>
            </a:r>
          </a:p>
          <a:p>
            <a:r>
              <a:rPr lang="en-US" dirty="0" smtClean="0"/>
              <a:t>Nurturing hope </a:t>
            </a:r>
            <a:r>
              <a:rPr lang="en-US" i="1" dirty="0" smtClean="0"/>
              <a:t>per excellence</a:t>
            </a:r>
            <a:r>
              <a:rPr lang="en-US" dirty="0" smtClean="0"/>
              <a:t>: Persistently believing and witnessing to the reality that in the midst of pain and sin it is possible to discover God’s abundant grace in unexpected and amazing ways.</a:t>
            </a:r>
          </a:p>
          <a:p>
            <a:r>
              <a:rPr lang="en-AU" dirty="0" smtClean="0"/>
              <a:t>Mission insists that life is bigger than death; that love is greater than hatred; that goodness is far deeper than evil.</a:t>
            </a:r>
            <a:endParaRPr lang="en-US" dirty="0"/>
          </a:p>
        </p:txBody>
      </p:sp>
      <p:pic>
        <p:nvPicPr>
          <p:cNvPr id="6" name="Picture 10" descr="http://t0.gstatic.com/images?q=tbn:ANd9GcSC2MRBIGRoi_bzu5GdycU5dSmiFKb7CioKz7S1ruSiY5khzTi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838200"/>
            <a:ext cx="3810000" cy="2743200"/>
          </a:xfrm>
          <a:prstGeom prst="rect">
            <a:avLst/>
          </a:prstGeom>
          <a:noFill/>
        </p:spPr>
      </p:pic>
      <p:pic>
        <p:nvPicPr>
          <p:cNvPr id="8" name="Picture 2" descr="http://unifiedscale.com/greaterhopebaptistchurch/wp-content/uploads/2013/03/hope778x507txt_2-Cop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3810000"/>
            <a:ext cx="4419600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END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5105400"/>
            <a:ext cx="6400800" cy="1752600"/>
          </a:xfrm>
        </p:spPr>
        <p:txBody>
          <a:bodyPr/>
          <a:lstStyle/>
          <a:p>
            <a:pPr algn="r"/>
            <a:r>
              <a:rPr lang="en-US" sz="2400" dirty="0" err="1" smtClean="0"/>
              <a:t>Gemma</a:t>
            </a:r>
            <a:r>
              <a:rPr lang="en-US" sz="2400" dirty="0" smtClean="0"/>
              <a:t> </a:t>
            </a:r>
            <a:r>
              <a:rPr lang="en-US" sz="2400" dirty="0" err="1" smtClean="0"/>
              <a:t>Tulud</a:t>
            </a:r>
            <a:r>
              <a:rPr lang="en-US" sz="2400" dirty="0" smtClean="0"/>
              <a:t> Cruz, </a:t>
            </a:r>
            <a:r>
              <a:rPr lang="en-US" sz="2400" dirty="0" err="1" smtClean="0"/>
              <a:t>Ph.D</a:t>
            </a:r>
            <a:endParaRPr lang="en-US" sz="2400" dirty="0" smtClean="0"/>
          </a:p>
          <a:p>
            <a:pPr algn="r"/>
            <a:r>
              <a:rPr lang="en-US" sz="2400" dirty="0" smtClean="0"/>
              <a:t>Australian Catholic University</a:t>
            </a:r>
          </a:p>
          <a:p>
            <a:pPr algn="r"/>
            <a:r>
              <a:rPr lang="en-US" sz="2400" dirty="0" smtClean="0"/>
              <a:t>Gemma.Cruz@acu.edu.au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 dirty="0" smtClean="0"/>
              <a:t>PRESENTATION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638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Characteristics of Migrant Spirituality</a:t>
            </a:r>
          </a:p>
          <a:p>
            <a:pPr lvl="1"/>
            <a:r>
              <a:rPr lang="en-US" dirty="0" smtClean="0"/>
              <a:t>Courageous Hope</a:t>
            </a:r>
          </a:p>
          <a:p>
            <a:pPr lvl="1"/>
            <a:r>
              <a:rPr lang="en-US" dirty="0" smtClean="0"/>
              <a:t>Creative Resistance</a:t>
            </a:r>
          </a:p>
          <a:p>
            <a:pPr lvl="1"/>
            <a:r>
              <a:rPr lang="en-US" dirty="0" smtClean="0"/>
              <a:t>Steadfast Faith</a:t>
            </a:r>
          </a:p>
          <a:p>
            <a:pPr lvl="1"/>
            <a:r>
              <a:rPr lang="en-US" dirty="0" smtClean="0"/>
              <a:t>Festive Community Spirit</a:t>
            </a:r>
          </a:p>
          <a:p>
            <a:r>
              <a:rPr lang="en-US" dirty="0" smtClean="0"/>
              <a:t>Facets of Mission Today</a:t>
            </a:r>
          </a:p>
          <a:p>
            <a:pPr lvl="1"/>
            <a:r>
              <a:rPr lang="en-US" dirty="0" smtClean="0"/>
              <a:t>Mission among the ‘Crucified People’ </a:t>
            </a:r>
          </a:p>
          <a:p>
            <a:pPr lvl="1"/>
            <a:r>
              <a:rPr lang="en-US" dirty="0" smtClean="0"/>
              <a:t>Mission as Pilgrimage in the Wilderness</a:t>
            </a:r>
          </a:p>
          <a:p>
            <a:pPr lvl="1"/>
            <a:r>
              <a:rPr lang="en-US" dirty="0" smtClean="0"/>
              <a:t>Mission as a Consistent Ethic of Hope and Life</a:t>
            </a:r>
          </a:p>
          <a:p>
            <a:r>
              <a:rPr lang="en-US" dirty="0" smtClean="0"/>
              <a:t>Conclusion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477000" y="685801"/>
            <a:ext cx="2667000" cy="6172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More than 200 million migrants worldwide</a:t>
            </a:r>
          </a:p>
          <a:p>
            <a:r>
              <a:rPr lang="en-AU" dirty="0" smtClean="0"/>
              <a:t>One out of every 33 persons in the world today is a migrant</a:t>
            </a:r>
            <a:endParaRPr lang="en-US" dirty="0" smtClean="0"/>
          </a:p>
          <a:p>
            <a:r>
              <a:rPr lang="en-US" dirty="0" smtClean="0"/>
              <a:t>Number of migrants could rise to as much as 405 million by 2050</a:t>
            </a:r>
          </a:p>
        </p:txBody>
      </p:sp>
      <p:sp>
        <p:nvSpPr>
          <p:cNvPr id="4098" name="AutoShape 2" descr="data:image/jpeg;base64,/9j/4AAQSkZJRgABAQAAAQABAAD/2wCEAAkGBhQSERUUExIVFRUVGBkYFRcYGRoYGBgYHBgYGBgYGBobHSceFxkjGhoYHy8iJCcpLCwsGB4xNTAqNSYrLCkBCQoKDgwOGg8PGi8kHSQvLC0tMC8sLCw0KiwsKSwsLCkwLCwsLSwsLCwtLCwtLCwqLCwsLCosLCwsLy8sLyksLP/AABEIAKcBLQMBIgACEQEDEQH/xAAcAAAABwEBAAAAAAAAAAAAAAAAAgMEBQYHAQj/xABNEAABAgMFBAUHCQUGBgIDAAABAhEAAyEEEjFBUQUiYXEGEzKBkQdCUqGxwdEUFiNUYnKT0vAzQ4KS4RVEg5Si8QhTVbLCwyRjNITi/8QAGgEAAgMBAQAAAAAAAAAAAAAAAAIBAwQFBv/EADMRAAEDAgQCCAYDAQEBAAAAAAEAAhEDIQQSMUFR8CJhcYGRobHRBRMyweHxFCNCUmIz/9oADAMBAAIRAxEAPwCg/OPa31jaH88/4wB0j2sf7ztD+ef8YjDYz/yFc3PxjnyN/wByP5ifZGueznvSSpX5xbW+sbQ/nn/GC/OXav1naH88/wCMRgsH/wBI8V+5McMgDGWR/Ese1MT4c96MykF9LtpjG2W0c5s4e0wkenNvH9/tX48z80NkH0TNH3Vj3kQsJy8BaZp4EmZ7CRE33ARmR/nxtD6/a/x5v5oHz42h9ftf48380OBsuef3cpf3koCm1KUpEwDjHF7JR1iUKQbqqdbJTMKb2BSEzhvkEgMClyaRAc3h4chEpD582/6/a/x5n5oHz5t/1+1/jzPzRLWDomUrQtUuZNll2QpK7MqZQlkkoZwKslRfg0WOR8nlqQJdjTKvC8Ra0yzukYIWshak9yi2dYg1GbDyUyqL8+rf/wBQtX48z80D59W//qFq/HmfmjXT0ustls0uYpMhSy6UypSUFmfJCSRhq1REdsvpSu3rBHyKzIFVoUkqmgOz3lpZIqKsMcRkB4iYUF0LNU9NtoHC32s8p80/+UG+ee0M9oWkf/sTPYFEx6C2d0V2YoEpkyZ5d1F5cwkk5gKI7mh3K6FWJPYsMlHEJF/BqEVT4wpqN4KCV50R0zt5w2jaz92bNP8A5COq6ZW8Y263d82YP/OPT0rZ6EdlJTxcj3NHTs0Ker/xH2JZoj5reCJK8vjprbvr1t/zEz4wD01t3162f5lXxjU/KFsqwWYdYuySpkxqFSpgSyHoQCHdzi5UxBOEY7tGcmYu9dlywcEyxcR3bp9ZMWtLXbKJT/572769a/8ANKgfPe3fXrX/AJpcQ3UDIE8lJPqZ4KEJCgFXwHrQO2bO1YaG8FKm/nxbvr1r/wA0v4wPnvbvr1r/AM0v4wvL2PYBKM1dqnEFQShAShKy4qVJvKKAMXqDlEVtaTZwoCzlTDErmBQJ+z9FLbveIBadkJ/89rd9etn+aVA+elu+vW38eYffEAqURiKa4jxFIPZ5iR2pd/TeKfZj6oaG8FKmj03t31+2j/Hmfmjnz3t3/UbZ3zZnumRG2W2JAI6kKKqJ3luPugFj3gmHk7Y9oUCfka5aQCokoWkXcQ6phqwwzL5wQ1F0v89LfltG0/jzh7S0cV0z2iK/LrW2vXzCPEKaIcSHyKedB4n+sc6u6XvJT3k07gQRBlCJUt8+NofX7X+PN/NA+fO0Pr9r/Hm/mh1sZNkVKWJtlnTFsfpJSyLuDFKCyWFXd3cMAMOL6KJWkqkrnGtJa5ISsB8z1lSBolsg8IXMGqkFNvnztD6/a/x5v5oHz52h9ftf48380R9p2cqX+0RMQ+F5Df8AlDdk6q/lH5ocBp0RKmPnztD6/a/x5v5oHz52h9ftf48380RAlg4K5UPueHytilFZqwj7IBK+RBuhJ4KUDwhTlGqjMnPz52h9ftf48380D587Q+v2v8eb+aGws4HZkE8ZiiRzuy7tO8wBaSMFSk/cloJ8WKoiQdBz5ozJyOnNvOFvtX48z80ap5Edt2mf8r+UT58271N3rFrWz9c7XiWdg/IRkf8AaSsOunHglRHqDRq/kNWo/K7xm/uGv3v/ALsHJ/TRXUnLpCkFZZNlKSaqkp5pAPgfjC9m2dNmdlbjUI3fHCLAbfLAAuoVoogEh+SkvTjCmzkO9wSnft0vEcQEKoOKu+MrX1HWiD4pHPa0Soj5tTGfr5b6Fh7FPBf7BnjCfKPKcsHwvRZUWaapV1K0EnLrWp91Jf8AWEPP7KtSwAEzHOBvEJLU85yM8i5ih1d7PqcPBVioHaeoVJVsy05IcH7clZPcup7oPI2XMCkmZZgsaMUnnmhu8RaZ1htKaLlqDYuZfi7AmEhNp2EKOjgL9pBPMGF/lVNDHd+0+ZqjpElAUpJlrkNUXTdccwbprkH5QpOSi5MAWqa4zWSElzUgUGQF4eMPJcpCt0rmSyXpM30mh1F31J5wsjY6ll2CAOzMS/gAe0eD01akV/yIN7c+KkuGyitizrtzq0lpKiT9Iu7UEEMFAsSWLFsHc4y+zduTVJXLV1yJzgSTKVORJuBjdCEzHCiyt5WoGULIsyQWFWbeFS/HJB7lCC223S5ZN5QvJ7ctAvqGLKuVCXx82Nec1NLd6o+cZgC6a7UsibWoicqcohN1KlzVKWgjIXphDcCjWoxiHtXk9KUFUuYJiXALpWFNwSE1DtV8g7RPI2qZhvy0KUkgupcwJTeDAgAOzuD2hidId/2ktgQtSCwH0UszfAkkYHPWGFYtEC6Uuqk8FVdm7Hn2aamZIPVrQXCwmYVHUUOB0bxjbujfTYzZf0yUoWkBylwhXEBSXB1FYyVdom37xKyrS7ZpQA43kE8Wfvi29ENthF5M5SCtt3fQVZkvcuBNOGXN5qVZEx5oJqDfyWjJ6RJPZY81I9mPqhptrbdyUSFICsqJB4kFSmoK4ZRU9sbaUk/RopQlYWgiuCR1pxbSGC5QXvLBc41J94QPGM/8gN190hqVN7qm9NtvzrQoIM0TACQXUFNXdZUtRfPKKebKtNWltnuP4i6Y187KsqzdWJaiXYkBJOrHPupDG39D5ST9GAnNnbRmcEVPGNlLG0/puPBR8+LELKVij/RtmLmH+nCAmfk8ojTebwwi82nY8oE35YxZTEBWb0CbpPBwcIPZeg0qaL4O47ghV4kA1oXu6VjU6vTaMzzA56lYKwOyq1m2KqaFHqglJICV37qHFAGW5wfB8MI5P6JkJvdcjmXKTwCwN48hGhr2GV7qKJQlkoYpDHdYXgxFcau2dYSkdCJoQkKcly5wdy4YXgaB8T3RzqnxFrLki+g3TAk6GIWXTdmTZdSkgekDl7RBpFgXM8xSnzSlXta6e/xjW7P0TILqN3Km6WqQXTdPiThD6zdG5fmIlXhW8UhShzKqExQ74oNh6pzXaOtZts+VNs0t5AmS5qnC5iQAsJOCQq88niwctjDWX0ctM2Y6wutSrdUo81XypzxjXbPstCQxKZhPJuQATwhRWzVMwRLY4iqT4MIqHxB5MCO0qo4of8rKZnQc3i95IYEOUeLlWvD+jqy9G0y2/ZqIwN4qOb0Dh+UaBtDZ5S3/AMcZArBSPWSTrlDBUggkkTCKO1f+1IBEH8txEF0o/kkiQAFV5c8CnWBnqAFFsjlpBZi0uxnIBzAC8cNKGLHa5Eu9+1WnPedg+uITXVsIZ2rYay5BUQag9sHP7Q9YisPBVoxE78+Crtr2dLmM6kKbB1qT7QkQ0T0bRU9WtT+iQsd10lu+Ja0bMmDzEqGob13WI74JYrGN6YFpSpNEm8CAog1LVF0BRzqExqAqhtpjtUGuBv8Af0UXM2H1RKZS7qsFLqVJ1lo0OqhU1FACVKy7IUyurM2YQ79s3QWZ9MBk3fD6faVI3VFC0gMLxBfgCajiaaZQoixoWAVMggUllW7wJIqAdDU6xJdUGpTtqtOqgl7FUpiJxVzcNyYV7h3wJmzrpYiWs/zK8OyD95XdE3Msy6uChIxcV9WA4B+OsN5dulAsgpJwqXL8AlzCjF1TYXhWQCo1NhnHsS5ho/aTKAHJIr3L8I07yK2Saj5X1kq4T1LbxU/7bMrV7oq0iyTFJvKWUJfQiuWN0dxLxfPJgpIVaQlV6kp6pJ/e4sqkSzEveYj1/SmGzCzZBnOxWmnCQk/6FJX6oVw7UwjQgKUcdDKXTv8AGIxW1E+jbVfeUw/7IRRtOVe7E3xQo+tEXBjv+R3AJS0HUnxCnBa5StwTJTHtAyygli4cgJf9ZQhZkdWslM4oKzeKSu8hfFlu54gwmidZ1jeC8D25RHCiklQHhBE7BTMB+Tz+PVqPWIPNCqjm0KTA6UjtFvt6JRTGyslmtE04qvo84Pear7qnK0nFmWRWgc3YYbWTMQxQb6VFkpm3VOdErzL+aq6cuEVxcmdIUCEmWrQEmWrgk1uv6Kg+hMW7Ye3FLARaUpUhZSE3qLvBmSrIqGIL3qVDVFNSmWjOIcFS6mQbLmx7LfO8kpqRcqlyzFwfMBLOGqGESdyYkMEOlmIYgXXpQB0jEhIBNcU4xOWPZqHDAXQxDnfNKOMCBo5aHEyzFIoUhNaMO/h3090cZ+Oa89AePOqsOGc0w8wqsuSZoeU6SNcWqWSpPaS4ZhXUqqTAmwy0qCMZgB3QAXGJup7CFJ7Q7RpTIRpHyMqDpSnXdoOLBJo/r8Ii7XsiWDRCkuXN27i73jhnVhzh6ONbMGfXxU5XAdG/kqXKUsdYlV1JSyiB9It3AULyhdFCMAKJesPkpVMKQEqWQBUlUwilbuBJxwIHGLDJ6KJUvrFkKSpO8GZJJCkl8mLnWuZifs1gQgYDU5J5qc73MmLqvxKm27bmOxVlj3RNueCqNj6KrUbwShJxO6FFJ/hF0Hhe7y9J2ydE0pqpa1K1KiBxZIJFeMShtwyZuNB3Abx9Q4wRc+tSTk1EDgzVI745zsXja9qYgdXuU7mUaf8A9XX8/Afe6ROx5STVRBOZUQf5qHueCp2RZ3e4lXEhSz3Eu0H+UM5CEpAzLeP+5gI2gPvHRIceILe2HGCx7xd5jt5Czux+CZowlD5FJ9BtSEl86YCkKBCB5zjRTDwLNBRPViUp5HTi5Ag0vaCSWZuAD/8Aafa0VvwWKb9L575+ydmOwr/rYYSQscmZukpJGdKgZFqH+tODqVZkJSAEgtQNgPc8F2hYUKS90AsTk/iKtnjlEfZ7GSwJunTEE4845VTGVnsLHOtK72H+G4V0VmEjqUzJkBPovwr4YNBlyVHBRAzoAPXWOyZLJZgQMwB7CPfBTJGXw9TD1xVhqmZxJN/FYMYwN00SA2clRqpxpX1E4fpoORLAYYZYe+AUqBLEHgeWocs/CG04BNSbuT193vjvUm/NcBUe6No/ABXCquc0f1gT5+dkpOnIwU3In1VIENplslpe9LutmwH+osPXHJiTqDz/AE36xhlMQXIKbigO0KuM2OXgWjuUcDRLeiSe/wDPoCuacRVzQ8eS6bZZ7ziYlBVrQF8GNEq7jCk9MhvpEpUAO0Ukc9+oSeZEMLTIIJKgCDiwFQ2L1SqtKgNTDNhJsJmK+gUoHHd3cDizuxc4ONKxNTC0wJuO/wC63Uy5/wBJlSvyBBAEqapsUpJSsHk5ZscRDSckpLEFPddGJGLqQMBkIUs8vdIKQDqkCpehIe6rnQ8YeztmdaN4qQptxYoC9cQcNUlsKNjFJf8ALgVBLeI18te9WmgSbG6iVSUTFAFaes80KBS4zZzvfwqf2RH7R2YoJG5UOopJq5PmqI+ymihkeUSJ2NMSbk0v6KsjnwfDSnCHctd9apRvBUtt4h3oAx9IEZ5XuQMPIbDmG2vdx6/VOwubY358lQUy1veZ2yICSkDC8+HDHWE7Qu6AuYDXsB1JKjg4AJPex0Ao5udu2bdF8oqCKJqxdhdHoqwpVhkS0V+02MFV4i9NWwuHPElRrRAYi6GHEiidVKvnOY36loaRoFE2exrtRIK5i0il1LIRKzu9YXSmj7rP3xNJs0ixpuypV+azqUl2D4PNWd0VGAHthScvqkpExYBO6hISVE53JUpGfZOIAoVDABvNLVWkjRKlgMftMyAeG+RqIrqVfnED/PAWB57lpDCEztVpKqmXLUfSYqGfnm6nw0wjQPJFKWBaLyUpDSbt2UlA/e5pSL2VXPrjObTtdKS/XSJStZcsrmcPpF19caB5HdoiabUetmzD9C5WABXreyB3v3Roa12zYHf+k8c6LDDOPDwHwjqVqODnk8Lz7N1dCk+HxFO9JhBU/h4ufVh6o6YINwpS0tSgFVAwxKdeNYVkW6Y4AWCXp2iX4MIbCcQjFq5MMuEWfYmypssJWEqmTlg3EOWQn0l+j7YSqQ0S6Eswpax7d+Tyx8pmBRVggl25UDcT4RJWSQi1rRMlLYpKSuXSjFw3fVi2eOTWxdEjfv2hS581VerSVBI++sdhOgSPVEjMCwkp+USLMgfu5IcprmJRvXj9/wATHBrVGF39Rv5eGp7bdqBp0uexW6zTxkLwOgz4Gggq9rMWYKJ0N4jvFD4xXdl7Slz5vUCcoqAKipUu4FEM7bzlhiMKE1rFikWQILXkgs7M2Ggcuz6nGPNVqFWm6IM62BFuPFdsHAxL3TOx99EUWmYqoljgVYeGBPfBSJwdlJSl2oGD9+MOF3gKKTdUS7e5nDmgxzeDDZ5UGC2P2khh4Gg5Rz3udPS+63U3UmtBaBl8VHrtcxDEhKicKYnDu0eHE5c28KJGJKilwDTsAYnia8RhCljRfWnHddSnxvDLkDprBtsTbiCd7EdkOoO4vDIMauaB++Op8MYHVRmbM2XF+OYiGinTs7UkcOHVxTC2WxUviomiRVXwHOvKGU63LwIDnK8oJBw3q3lng2WAiIRb6lMk3y7TFg7xVjcSTUHOjMA5OUOpcu9QBzUFQe6+jc86FXKo958hlBuZ457Nu+V4vK5xyjnnuTk7R7N5SlKJ3Uy88K1wS/nKpzwLmdbmITvFZYBAUkPnvLuuRy7miNtVp6gXZaesmEXnDAAVqs9lCGz9ZclVWtu2CCoKUZy/OTLeXJTqFK7cxRzcgY7zPFDmOrXdpsP1EDrMdS2UcOP8q3TJ05RugS0FqoTNYoGTi6o/6O84ic6O7MSm9MdKlE0IYni5YPmTTnGSStoTJyhKcBJIuy0C7LTVgbqaLLkB1u5OFI2exhMmVKln0QCDUnBwe8jvIEcv4iH0qYp0/qdYAa+q1lgbd8QLnglZ847yt26AQ5PByW0Y5HKFLgKbpZ2d2q4q4L4g18YbdZ1iiop3QauQRiMKa18NYCJzkC8Qa56MX8I5lD4IAP7NYv1HX9psT8WrGPlCBIhSKLSzOQ+be8e+DTFgjCvg3GmHviGlLXeFJl1WCmBSKEsakgNwZwKw7kzMioYm6TRmyPg3dFVf4GGXpm48/wBb9XYqW/FXzNVtj5fg86pwobtager4ezlDYrvDdJIZjqPj7ocO7KqDnUMfiITtViHbSGIwy9mXsiaTxRjOde+D18R/6CRzBW+kQR59nA9RsmcuckgvuVILmj+rXEeuDrTQu9ND7D+uMdXZ0qrd3tK14s7QLJZFJoSCnLF+A/XxjsB7Q3Ow5XcDv2LE9oJyO6Q47hRc2aom4Kg43heJzBHL1euJCy7PYA3wCDvAAEAF6gnWjHiQ8ctUlCQVJDgVyoNfEu3F6PDVdoON5tAE40w4HjT46m4gYpnREcfYqynRbh3DNfhz6hSdpsCS5Ce8BnGoGRxGEN0yimqZgONDjyOAPh8Yg5u0Vl7gWSPOJ3VciHZQ4eEPNmW0zUqqygd4sCDm7NUsK0D91MDzUw7bnode33hdAhtR3RHS6lJ2q0vL3g5HmgAlwRxIY0z0zxKuzky3zu0NMKOXcVZ9MYUTJCQkB6rGL4DeZ+6G6p9FJALJ3RTEkOBWgAcE93GOIcU51TJS0mR9+5dNuCb8nO/Xc9Wg7/WyJOBXTzWurFS4Ztx8+PBtIip+z5NmlTASlKaKmrWXK1OWvKPJNBRsBWH+0phQE1SkKYBkhSiSbtHDJS5ZyBkA7gGm9JxfkqvJCuqm3d8k3nQgpIGD7zACN+HFSu4NBhu/XH5SilSoNkmSdBuOsqG2h0lJUo2eU6lUVOLEkY3Us91P2UtqSrGK9a5yiXnLUScqpHhiRHZu0vRlSykYughQ5gEXRypCKdoJzktrcWtPqVeHqj1FKj8sdFvuo7CkvlYHZSBxYf1PrEaz5BLQpRtrnDqMyf8An6kxlqUSV4FST9pNB/GinjLjV/IXYur+WbwU/UYEFv23F88wOUO9zYjdTCyOz2tSKBSSn0SoFPgTTuIhY2JM2ssXFeiS6D91Y7PI04w1QpZ84gZ1b2QtZ1upgVHVRJI7k5nR/CLy2L6JMxVm6GdDlTFdZOF1Es9ksCpWVDgBjXGmIeLHtPpnZbPfTKT1qqA3eze0v1Ki+SWbE1xo9v2vNW8tKyJfYLM5CKMDjvVLOxxNAYaWWSO0qiA4oWdu0lBySPOXiXYVIB5tXCmq/NWdI2A51QLiVO2jpRPmJK5qxLlvuy0BgTni5WRmS4BIdzuRC2vaayHJIbBLlkvgOKjiToGzhtaLXfVfIYCiEigAFAAMm9rmtXa2hVW0x55+4d0a6dFrdBHPN1ICPs+3KkzUTUNeQoKDhw411Ebv0Y6QSrZJSUKClBIvp84ZEKGIOhzxzjA5aHxoBif1iYd7O2xMkTUzZRulDsKsxxBZnfPWKcbgxiGjKYcND9kj25hC9A221dSh+ylJClKfBIYuddG9kcs81SphKSerIJFQ1P6vXUHICKVsjyhSp6Cme6SQCaFQBHaFKkVvAmrEuCxiyomBMgqSpJT5ikkEFOBqBliQ1Kxwf4zhLarRmNriQZ+/oufVBpRkJ9IU1Is91yGdYfQA0ducNbXZ70tSS4vApUcwC1RxBYjlDWx7SV1ZvdkEpJfBSCx54cPfCytpAICu2GdwXJSKE6FjTx0rkoUKtFxywelbbRPXrCsQ5/1RE69SpsqxCSerBAKd1V2oQMeqScSo4rUKk6BIc9p2mJEq+ssguEJYFSvuDlV8BxGL/pIJMs9etX0S03gPSFL3cp0PmSUJzjMtqbWXa5qpkw3UAdyEAsAlOelaEnKseqpOOJ/tfpzYJaVKQB4qUO3VTaJaUhybhP0ZrVa19pS8WxqDWhdvOlhW6HCE1KRRR1UcQocMhVjjEJbLYTugXdQKngl88n4sMof7JSb6ZIqHF772JAbJIBJbQ6gHWIb0itRpwLK49CNlpvdcwAG+DU0AZJrgSCwGSSrE4X6w2UqLqJKnfXAkJHAh1GnnExWtqfQyEolgGZMKRddiXp41Ki2LvjjbbDtWVLAcuXKSaO7EJ5Ry3uLiaztdB2e3ssTj8x0bc+6MpIAIApfDDheBIpqn1iGyrIWAaqfBrve2HrMOp+0EKLo09eXqIgLnMtWjjmxY+14ZjnBw4x56H1WbEAAFu0jwStnCUYqoHSAM3YpPIMR/FCE+z0L0JryLY94GH2TrCsyUk7xYGgGgdNDAtVpQtLhTm69O8gepu+Fc4hwjXVWPptqUs/C0dXFMlziFKD5Urm/urDmzWlV3foMyTX4jnyiO2jP+jvIYrAdLEgEgEgHXD1QWVbQtAmUzLOzHBTcHHHAPpFNXBiu0Athu/GYWelUyEwZO3BTMsOasrRizY4x20WgDHdejnDSlGfKKLtHpzLlhSZSid9N6YogJLgkhCiTV0s+7wif2Z0kROQlylzg5ZKuHeHrwI4xza/wl9KHAktG24/C3ms76nNAJ3A17RxUnaJ4DCoDgmmNRn3vDcyZamI6tSVGhutXFnTnV4LPdTkOKgEZgjJXtHPjSDtu3eqVcKCoH9oG3rppke0dW0GJBMUaJe4mnIeNp253UkEMAN2mb7ylNubOwWEqJDlRlLUCOQIUDgxf4wpsJcoAKqCSHBCQVKYAkhNH7OQqxbCD2e6zhbpWlkkY1FCDmX73B1o4s1kUkKMzeZTJftEEJSCCKgGsdOuGvonM4n1PVeVipVHsqBkabp1b7SpBTqXuqNQN0gk5Uc8CwhlO2j1ISm6VKU9wOQSWKt4kYkmpOD5QvbLUEgqVS4kUIJTeJAxxd6Mxz1rBbaJBSoh1zApIHopcXy47hQu74AuODgsG0u6Wpnv59F6LEYouY1gFhr2+0GO1Qm1NuEkqWylF3al9OaU+iAmnFSqVTBtvTesskxeIBQS2aDdGD0ZC1d12IC3pvTZl5KmIZOASygSpswAUrA0wie6PTL9mXLWySZSgFDF03qYuSGf8AhHKPSPoiixrm7R4cysTiScxWfTZa3dlEgsSBn6XIivjB/wCz6AqISTglwL33Q+7y8NIe7Rk3CFKYqO6ty4QRgQKlRZmy3M6tErUATeJUc8ge8uT4R0w4uWgXCOuacApKRzc+P6741fyAo/8Azag/sMP8eMoUsKwSL3FyTwOV7i1eeOreQBb/AC3D9xgAP+foIipIaUwWSTklwMfRYMO4ZF6c4e2GWQWTUh1PkSM30B9SVHOErJUBJxVRBzGRV7h36BnhspSlSAQHbrFYhKE+aDnVsO0ogYVMuclPBJy5SSjE9Wgi8oYrUX3U8Sw5APlVG1TyqlBQEtglAqlKeGfEkE1MHmTgaAMhCSydA71Oa1NU6cBRotbO+JLn72ndjzI0gDb355/CkLpXV8k4c8hxbHixOcIIQ5/VOJg6xQJGOJ5nAeDeJgLLC6P4jrwHAes90OE2i5MXkMBhx4njCcCBDITiw2m4sE4Z501bMj+mcW/ovt5dmmqGKFC8qWTRQG6QCcFByytACXBpSIndlpWtKSEklPZIBIoGUk80Ec7o0iiqxjh09Dr7quo2Qti2OpCkG46rsxRL6KDuXxN3KGUmzoky5kuYCbylKSkmpzd8BeCQSM86wz6HzwLMZhLAKYakdWAE6YnwpkIbbenqXMS2KrpGdb1UHWhURrWPPGm4VXsm0/lc8W7VF9MbcbRJKLwIkrD6NVppDZXgCAMAcaNRZ6rgu+iavmtqE/dBfSoHE3ecQZYUnGa4UR6YD+AN7m44RV7ds4zU9YH3CAoYliceYNO8aR0sLWH0OstlMhohRdmQwvYqJZH3s1d3tbSLd0A2MJky95qXSniQylq9ng2UVapICQ5VuSwOJYkczTk7xoMwpsOz1XFMpYEpKtfOmrHiO+ka8Q4wGjU2Hvz1oqExA1KrHSzb/WWgkGiHRLbLJSuIJ3fFsIs+y9um0SQtBSJqVfSJJoVEBlNgpKgl3xd9IzKbMcv4DQZCHVktqpd0pUQXUxGm7Q8HHvi00hADdtElXDh7AFr9lnroA4vJWwo4LUAblEsqcp1Eu7kaZBu/CMcX0ktQDifMKc0lTgcOArlSuhEW7op0qVNZK1BV2rKFaKSQoNm14aEpGBNUdQc5uYRI95XKrYV7Gl2oU7breu+UlSQKFrwHaSRg74lNTDDZ+3FpdIKQQSqhNSN70S9AoeyE9p2sCZL3SHAQ4rvB7p8UDPKIyfZgia6VpJdwgm65GD5ZNjn3RmLSOiOCimTHS5hXJ0grJW0tSCtJaoe6QdKOH/rDK02BE+k1a5aUhRKRkDi9CHCb2sGs1bOX/dquvS6UqUFAAihAw7jEL0t22qVK+jZXmzCauCRun7yaE/f7rKM5jGp8iPfVNQZcTx+3IVIt9rSUKUADv7oU6ikPNICi+8QFCn+0K7B20qWu4snq1nfYN1ZyWlsCnGmjQ3tMkIlqu1SVBUsnNJAZ+IqDxB0iOlmijwYc1f8A8hUbQOK7GUPbGy1zo50yBUZNqIBHYmGqa1SCrBSCCClRyNXZ45N2jvqCnO8cKhnxRpj2d7Gl4UTm0m2qElCFMUOq87vd3SEggg0cqANBeOUPLJtUo7KVMMLqlgrAwY1Lji4xDPRXP/hNa8vbvzbgqjSkLUdlgKRuKCpZJIUD2VmhrW6CQHGRrrD8Lu3klNEBN3Us7lsQ5IA7xnGe7J6QKKxMlgdbmXCb49GazC9WhIUDzLxdhtgTEPdYjeuYKBYjmnE0NQXpHHxtOtTdpIPrx/PoijQYXQTcX/CitpWlV8y6FS8CAyRvBalE5gOH5E6Q1mW/5RItKb95g0qmCkgBZxqokXqem3KTnT0h0SpQQdy8qpVdK00vO4NVcBSjGKTtHZy3F6YAyioE3gSZpKlboqm6kpJdmuGNdCk0sAIg2579EragfUMFRtokOhJolSCFKDsGUQXScxuL/miSsNsuS1XVHtKvK1vJ3gBkm8CeIGhaE7Zs1UwEIF4KBQVJqHopOGCSsA969AIa7EF5CgXfdpzSuWr/AFEeMdV5D2+Hr+1YNNU3movIIbB0LGYUjeSRmdy+3ENziZ0g4EEKFKVceaRrp/LEhIm7xzJGGq0b6P5kEo8YZE3SpAJYOPvSzXxAIUO+LmuVgEWCTTJarpIzrQcCMT3dxjXfITMCvljP+4cvU/tsQMOefN4yAySHBZ2NNc/d641j/h+/vv8Agf8Avia/0qwBZpIlqcBIeZM3UtghOBIPqfgrmXFttCbqZSTRIDKOC1Nifsszc+Jg6kXb28AyfpF48AhDZAkOaAng0RSTeUVZA7oyGnckVPLjFbR/opfqNkpLQUqAOLsXzWaMfug14k6w3SxNagVPEf1NO+HIXfYefggnFQ0P2icD3aQrPsJkpvLHaJKU5sCQLwyDvQ4sNDFoaYU5gDdMlKIqe0qvIH3l+4c6IQZayS5qYLEpwhAgQIEIQvZZpB3SysUkYhSahu5x3whHUqYuMRhEESELWei04WiyLuqVvXisY3FkjsvkCCRwaErZPvJUfOTMIHpXSSpAGigl/CuJitdBtsdTOMsquyp4KVZs4KkkfdKVpf7Ri3f2UqWJlbwUynzDMVOOLEvhvM+McJ9OK5B30XOrtydLrURZtxapVBfWpaKUCxUJD4BSXPAgjIwWXKUJs1N5TXSRUg1KVU0bDmYcILzurVRYKQgjVwQpL5v3Zti80dmVEwlIYELwDAELA1LKvDktGkY6jsjrq6n0gFFbI2Ci0zVKVLD4IKQAfUMLtC71OREVvyibSeeLOkumzi4WzU95Z/m9gi+qtgsNimz8SkEI4zDuiml4juCoxeZMKiVKJJJJJOJJqSeJMb/h4dUquf8A5Fh27+H3V7WzBKJCk3BI4e0k+xo5LS5rgKnl+qd4gF1HBych+sI7adK2a0NQ1B/XvPidTDyxWg2eaiYKgFxxGaTzw5tEf1YHaPcKn4Dxh1ZbaBuNQ54qByIOXc0Aske3MIWj7XtaQEcQq6rUXr6XNGDHg+fGI2kgoWFjFJcMA7FLHHAw9t9hUJElJqqXeD63QgHvpBepKgkmo6stxUgm6O9JTGMMmo2Db2/C5bQGNntUnZtphMu6s0UlTlsboo/MkjviuSHXLMuaQVVRMJ++oS1vwmKu8pijlDy3ymAQ9bpKjolNVH+Z/ARFbElmfdUQo3EmXNGF9ASWI0UUkp9eIrrhvSHD1UUWw3Pt++fBQMycerXLUlihQo5pvMU8nD8ydYTRLAQkqACaqapJyAqeGPGJra9jAKlk31rSAphQrBQyz99CkL0crGURi5SlqJALDPEkCgZ6AAYmgBJhmwbrohwhN+sUreO6jJmS50H68Ti4kyL/AGzQdmrAHRzUA+L11chmpBftqHHcSOJz7u8mGs+1k5vxwA4JGQ44mJcmAJ0UivaNx7gZQ7QwZvOAyUMyXUMaB0iw9FOlRBCZgvEEXJmCsQCiYM6YHHnlTEqeo7SfWBnzA8RyLr2KfdWFhgMFpyumhI4Z8CIzVqLazC1ydoyGRqtdsc+XOCloAN5JLAi+WG9caqT5uWoxBiHtFoQpgZBmEAkqU6XPaIMoAEOWYFx3tFc2XbTLmrReAG8pClYS1FN4BTeYRuk8jQiJR5k7sXgp2IUeyoVKX5gHIFyQ26Fc2nR+Q6HXG3YqK7BUOZtvdME7XSCoKKgAxI7KQL26tN0PRVXbCJmzyBMUtwAVpUCQQbpZK0hxiAoEh+IyoLR0dQtIVNT9K5Sq6aEKAA1ckZYumlXdDozYVbyXcoZCmxKXdJUMQQkqZXEReajH9IHRUuHRkWKr+05IkrKC5mEuMrqpZISNTeSMMgrjSN2nJulMwYNu8WqnuukD+Aw62zPJWk3iQpIUk1wABp4qH+0dnfSSCgmqR1g4Hzv9NW0UI3tIOV/FaBLYlRK63V5OAf1ww5XdY1nyBSrvyx8foO79s3fnyIjLLBJYnrKILA5kk1TdAx15cxGv+RazqBthUMTKriCfpSbuo3hvZvo0JVMAhWgwspnpT1aRQGYbxCcEoSSAzmgKrxz7LkmG4lJUbiQqg3i4DDN9Ks+lBlDqexUboN4gADAIQBujUqYPlmaCGdptQAuJYgY+i+p9I+ocamHDi5KBCVmTJaC4SFHzQqobIscvbCVt2mqYp1m+7Vo4ozCjNwZhwhipT1MciwOITZBqlTLBwV3Gh8cPZBVSiMR35eOEEgyVkYEjlEFNBRYEKddqAeYHtFYF5JxDcRX1H4iBCTgQp1WigfUfX7njipRGII7oiVKd7NmsocC/cSHHi38yo1fo2s3ZiiSWWMcP2aFU0BGPFznGOypt0gjL9NGt7LnAWSTMS5ExJKiMaNLame6OVdIwYy0dapqAHVMtqLQFpXMQFNQKFFgJJCVEjEEBJqDiBnFh2ZaetlLUD2UuFKpUEUWQ4JDdoGoOAMMdqbPvhMxIOgKe1ikEDTdAbnEP0o6Qmy2bqHvTZgzLhIxKm0eiQzEB6jHlVKJrQ1mpPhdUYaJEpl5RukKZqUWeWoAILqDlqA3RgXNSe/wol1PpE8h8W9kDrjmX519sHltiU0GhxOlXju4eg2hTDGrYeK6pYSGCampcvyFGHHPLSElTSaPTQUHgKR1TGt4udR8CY5c+0PX8I0woCLABg3V/aT6/hAuD0h3P8IhNK1nZ1r+UWSTMIqsklqXVupKiH7VUOw9LKOGyXE5MFhQOQzVyAujuMQ/k92unqJkkmstQWktUhRYjHAKb+aJebPKEzDu73awuIQC+bgqDe7OuOhUFCoWu0n8rFi6BqNzM1lVXpJMWWSCR1jKUKlV0dlISKnMnLBzhBtnBUmyKKRdKyzKd+0nIVCqOwqIiNo2pcxSlGbMUlWCbzBsAH7OGVIYLtJCbl4pS7lCXrxJOPrjfU6UIp0oYGqwr6QSUgBUtSltdN1W7iSlRcOFAlVBjfLkGIXaExZxO5klGFNaU/iqIYda2FPb4/BoEqcU4YZjL/fjjC22V7aWW64qY9MBp+sTBIc0Vgz6Gh7lYHvhJUsakcx7x8IhWAoiVMXGIhYnzk0IxAy4j7Ps5NCfVHge8f7wZKFAuAfCBSrJsrZxtSkKQQkmWtMyj9lJSSBm4Wmh10wvOyLGiXLCASVDG8O0Mg2bCrZjlFR8nloa0FDFN8EsxopIJ3eBD0xcJxiwqtV5ZvAhTuAMeDsN1qcaYDGOTi3PzZdhH3QxrXS0qakpBBQoXgqoUcBlU6VNcdYN8gYuKLyUzOKFjrVg/HnCey9oBaglRSPSS4o9Lwr+qxJ2pAVRNQ5A1BBrQe6OWTlNt0r5uHc87hZ7002DcCFJDJK3FGCCoEkfd3SSMgXFAYiNjSFLmBRDJd1A+jgXOATdZL5lIZ40Pbku9JEo1vFKRRyFhTpViLwCd4seyFGK3bLD1CQiepzld3ULOVWAlpGQa9iW06WExJfSyameT7qt8iJ3UbbbHLllyXly9xAYpcMCQPSJfeW4Awc4RonkjtpmKtALXUy7NdADJSCJqmTQaivsjLduKXOliZdcp3FBmSkpe6G0YnGlBSNN8jskibbiSKmQlIFS0sTUPSgDgj+ExuIIbLteeZUMiR3rFrRbCaOOLYchrzhrDokLyZXDPuz9vPJFUoiuI1FR36d7RpkaK8JOBAgRKlCBAgQIQgQIECF2AlRGBI5UjqEE4B/dz0g7JGO8dBh3nPu8YhCOiYo1Ki2pr3AHE/qkX/ZyiizS0JZki+a7u+ErrgHwekZ2pRUfUB7gMo0ddkMqXLCwoFMmWVBsFGhAyd6cG4RkxDQ+GnnRKXZTKVt3Sf5NZjvJUqYdxLEMwLkZitHpnQRndttBnLVMUt1KLm9TuGTDDEQvtu3GYsPglIYVYPVg9WAuitaVhghD8hichFlDDspCWi5UNFpKMmzKORbM4gDVxSCzFvQYDD4niY6ZrUS4GuBPE/CB8oV6RPOvtjQmuk4Dwp1x4fyp+ED5QrVuVPZBdF1xMonAHnl44R3qwMVDkN4+qnrgqlE4l+dYLApT7Z+1lyFXpTAsxKgFOKHAhsQDg9MYUtvSKfNF1cw3dAEpHB7oDtEbAhMjZzRdRARxN1qDi/wAcjBjQULp45cxlzhOAlTYQ6IRnGngfcYF0a+I+Dx1wcacsPDLu8I51Ryryr/Ud8CELnEev4QomYcCUkaFz7oQgQIiU4ZBzI5AkeuOCSnKvP4JrCECBRl607kLWhSVAtdIIyHuh9N6QTlk9YULByUEnuBx8XiHBaDso6tq9PEwjqbH3cJQJbopqw7TShQUlAQoVG6pQf+FSAHwwi+bJ6WSZyWWtKVtgkkOqoAZSagvhr3RlJYY7x9Xjif1WOotKgoKBYpqGy5Rmr4RlURdBBJlaVtTb6rqBLLIUguq+kkAlklKgosSEvgQQoYNEXJnKAYzkFh56kVS9N6jgmlS2oq6adP2gtSyt2JyGFAwA4MIdWPbq0UNU5jLi2hamb5gwU8KGMhqR7S65urlZ7FLmTLiqiaLhCbyt4F8CN27RXaNMKGLv5MAU2i3oKboSZLFwQqs6oI8WfOM2k9JZUiQVyyFTlUlpaksMxKxhTIA+jShi4eQe1KmKtylKKiTINS9SZ7wga4yToLd/HsUMbBlY3CyZ+rv6Qor+v6rCMCN6uTjHJKv9KvAM/rghCcwoHuPwhKDiccHpoajwNIiFC7cT6Xin4EwLifS9RgdZ9lPrHsIgXx6PrMQhBk6qPcB7z7IHWAYJ8S/wHqgXx6I8T8YHW6JT4P7XghCF5SqVPACngKCB1bYluAqfgO8xxU0mhJbTLwwgkShLS57EMGDh8yRoTpwwjQukW2PlEnrksJYQAQk0IL7gbNmSRkAqM3jsI6mHEHglc2UoVAklRJJL5AEmprl4QVcwnlkBh+uMFuxyLE6MhBJAGJwjkcjogQuQI7HIEIQIECBCECBAgQhAgQIEIQZCmIOlYLAgQlDOObHmHjl8eiPX8YJAgRCPeHo+v+kC8PRHifiIJAgUQj9boAO73mscWpzUvBY6YEQuQIECBShAgQIELsa9/wAP399/wP8A3xkEa/8A8P399/wP/fFVX6VIWQQIECLVCECBAgQhAgQIEIQIECBCEdjkCBCEWHo70SXaJklK7yETnKVC6XCSL9LwIxGWJ5wIEI8kNMIUz0+2ZLsSZUuQyLwN+jzFMwBvMwGLgEVOEUaOQIWldsoQgQIEWoQgQIECEIECBAhGKSG41EGkSFLUEpDqUWAoHPfSBAiDohPLXsKdKMtK0MZrXBeSXcsMDSsXCxeRa2KTemLlS6PdcrVxwF1++BAjPUqENkI3U7avIjLMhJlT1ibmV3VILDQJSRXieRivWjyP2lKbwnSFJDuXWGHEXD6oECMwrvBhWFoVXX0atAnCT1e+rAXkseLvF92d5F90KtFoZVXTKDjFhvq/LHIEWVazgBCGtBTrZ3kdkhbrtClhlAjqwmpBANF5e2CzPI5KILTpgIzoXbGhHvHKBAhm1HcVW4JhI8lUtSG69d96Kui63FOOnnRK7H8iksTP/kTlTEAVCAJeZzJUYECJNRwCQXKUt3kesSHItFoqd0C5u6AkornDIeQtaw8q04nBaBQakhemiYECKvnP4q6Aq1bvJPtCUkKMlBSSQCJiKs+pBq3+0VW02RUtV1abp0cH2GBAjTSqF2qVIxr/APw/f33/AAP/AHx2BDVfpQF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0" name="AutoShape 4" descr="data:image/jpeg;base64,/9j/4AAQSkZJRgABAQAAAQABAAD/2wCEAAkGBhQSERUUExIVFRUVGBkYFRcYGRoYGBgYHBgYGBgYGBobHSceFxkjGhoYHy8iJCcpLCwsGB4xNTAqNSYrLCkBCQoKDgwOGg8PGi8kHSQvLC0tMC8sLCw0KiwsKSwsLCkwLCwsLSwsLCwtLCwtLCwqLCwsLCosLCwsLy8sLyksLP/AABEIAKcBLQMBIgACEQEDEQH/xAAcAAAABwEBAAAAAAAAAAAAAAAAAgMEBQYHAQj/xABNEAABAgMFBAUHCQUGBgIDAAABAhEAAyEEEjFBUQUiYXEGEzKBkQdCUqGxwdEUFiNUYnKT0vAzQ4KS4RVEg5Si8QhTVbLCwyRjNITi/8QAGgEAAgMBAQAAAAAAAAAAAAAAAAIBAwQFBv/EADMRAAEDAgQCCAYDAQEBAAAAAAEAAhEDIQQSMUFR8CJhcYGRobHRBRMyweHxFCNCUmIz/9oADAMBAAIRAxEAPwCg/OPa31jaH88/4wB0j2sf7ztD+ef8YjDYz/yFc3PxjnyN/wByP5ifZGueznvSSpX5xbW+sbQ/nn/GC/OXav1naH88/wCMRgsH/wBI8V+5McMgDGWR/Ese1MT4c96MykF9LtpjG2W0c5s4e0wkenNvH9/tX48z80NkH0TNH3Vj3kQsJy8BaZp4EmZ7CRE33ARmR/nxtD6/a/x5v5oHz42h9ftf48380OBsuef3cpf3koCm1KUpEwDjHF7JR1iUKQbqqdbJTMKb2BSEzhvkEgMClyaRAc3h4chEpD582/6/a/x5n5oHz5t/1+1/jzPzRLWDomUrQtUuZNll2QpK7MqZQlkkoZwKslRfg0WOR8nlqQJdjTKvC8Ra0yzukYIWshak9yi2dYg1GbDyUyqL8+rf/wBQtX48z80D59W//qFq/HmfmjXT0ustls0uYpMhSy6UypSUFmfJCSRhq1REdsvpSu3rBHyKzIFVoUkqmgOz3lpZIqKsMcRkB4iYUF0LNU9NtoHC32s8p80/+UG+ee0M9oWkf/sTPYFEx6C2d0V2YoEpkyZ5d1F5cwkk5gKI7mh3K6FWJPYsMlHEJF/BqEVT4wpqN4KCV50R0zt5w2jaz92bNP8A5COq6ZW8Y263d82YP/OPT0rZ6EdlJTxcj3NHTs0Ker/xH2JZoj5reCJK8vjprbvr1t/zEz4wD01t3162f5lXxjU/KFsqwWYdYuySpkxqFSpgSyHoQCHdzi5UxBOEY7tGcmYu9dlywcEyxcR3bp9ZMWtLXbKJT/572769a/8ANKgfPe3fXrX/AJpcQ3UDIE8lJPqZ4KEJCgFXwHrQO2bO1YaG8FKm/nxbvr1r/wA0v4wPnvbvr1r/AM0v4wvL2PYBKM1dqnEFQShAShKy4qVJvKKAMXqDlEVtaTZwoCzlTDErmBQJ+z9FLbveIBadkJ/89rd9etn+aVA+elu+vW38eYffEAqURiKa4jxFIPZ5iR2pd/TeKfZj6oaG8FKmj03t31+2j/Hmfmjnz3t3/UbZ3zZnumRG2W2JAI6kKKqJ3luPugFj3gmHk7Y9oUCfka5aQCokoWkXcQ6phqwwzL5wQ1F0v89LfltG0/jzh7S0cV0z2iK/LrW2vXzCPEKaIcSHyKedB4n+sc6u6XvJT3k07gQRBlCJUt8+NofX7X+PN/NA+fO0Pr9r/Hm/mh1sZNkVKWJtlnTFsfpJSyLuDFKCyWFXd3cMAMOL6KJWkqkrnGtJa5ISsB8z1lSBolsg8IXMGqkFNvnztD6/a/x5v5oHz52h9ftf48380R9p2cqX+0RMQ+F5Df8AlDdk6q/lH5ocBp0RKmPnztD6/a/x5v5oHz52h9ftf48380RAlg4K5UPueHytilFZqwj7IBK+RBuhJ4KUDwhTlGqjMnPz52h9ftf48380D587Q+v2v8eb+aGws4HZkE8ZiiRzuy7tO8wBaSMFSk/cloJ8WKoiQdBz5ozJyOnNvOFvtX48z80ap5Edt2mf8r+UT58271N3rFrWz9c7XiWdg/IRkf8AaSsOunHglRHqDRq/kNWo/K7xm/uGv3v/ALsHJ/TRXUnLpCkFZZNlKSaqkp5pAPgfjC9m2dNmdlbjUI3fHCLAbfLAAuoVoogEh+SkvTjCmzkO9wSnft0vEcQEKoOKu+MrX1HWiD4pHPa0Soj5tTGfr5b6Fh7FPBf7BnjCfKPKcsHwvRZUWaapV1K0EnLrWp91Jf8AWEPP7KtSwAEzHOBvEJLU85yM8i5ih1d7PqcPBVioHaeoVJVsy05IcH7clZPcup7oPI2XMCkmZZgsaMUnnmhu8RaZ1htKaLlqDYuZfi7AmEhNp2EKOjgL9pBPMGF/lVNDHd+0+ZqjpElAUpJlrkNUXTdccwbprkH5QpOSi5MAWqa4zWSElzUgUGQF4eMPJcpCt0rmSyXpM30mh1F31J5wsjY6ll2CAOzMS/gAe0eD01akV/yIN7c+KkuGyitizrtzq0lpKiT9Iu7UEEMFAsSWLFsHc4y+zduTVJXLV1yJzgSTKVORJuBjdCEzHCiyt5WoGULIsyQWFWbeFS/HJB7lCC223S5ZN5QvJ7ctAvqGLKuVCXx82Nec1NLd6o+cZgC6a7UsibWoicqcohN1KlzVKWgjIXphDcCjWoxiHtXk9KUFUuYJiXALpWFNwSE1DtV8g7RPI2qZhvy0KUkgupcwJTeDAgAOzuD2hidId/2ktgQtSCwH0UszfAkkYHPWGFYtEC6Uuqk8FVdm7Hn2aamZIPVrQXCwmYVHUUOB0bxjbujfTYzZf0yUoWkBylwhXEBSXB1FYyVdom37xKyrS7ZpQA43kE8Wfvi29ENthF5M5SCtt3fQVZkvcuBNOGXN5qVZEx5oJqDfyWjJ6RJPZY81I9mPqhptrbdyUSFICsqJB4kFSmoK4ZRU9sbaUk/RopQlYWgiuCR1pxbSGC5QXvLBc41J94QPGM/8gN190hqVN7qm9NtvzrQoIM0TACQXUFNXdZUtRfPKKebKtNWltnuP4i6Y187KsqzdWJaiXYkBJOrHPupDG39D5ST9GAnNnbRmcEVPGNlLG0/puPBR8+LELKVij/RtmLmH+nCAmfk8ojTebwwi82nY8oE35YxZTEBWb0CbpPBwcIPZeg0qaL4O47ghV4kA1oXu6VjU6vTaMzzA56lYKwOyq1m2KqaFHqglJICV37qHFAGW5wfB8MI5P6JkJvdcjmXKTwCwN48hGhr2GV7qKJQlkoYpDHdYXgxFcau2dYSkdCJoQkKcly5wdy4YXgaB8T3RzqnxFrLki+g3TAk6GIWXTdmTZdSkgekDl7RBpFgXM8xSnzSlXta6e/xjW7P0TILqN3Km6WqQXTdPiThD6zdG5fmIlXhW8UhShzKqExQ74oNh6pzXaOtZts+VNs0t5AmS5qnC5iQAsJOCQq88niwctjDWX0ctM2Y6wutSrdUo81XypzxjXbPstCQxKZhPJuQATwhRWzVMwRLY4iqT4MIqHxB5MCO0qo4of8rKZnQc3i95IYEOUeLlWvD+jqy9G0y2/ZqIwN4qOb0Dh+UaBtDZ5S3/AMcZArBSPWSTrlDBUggkkTCKO1f+1IBEH8txEF0o/kkiQAFV5c8CnWBnqAFFsjlpBZi0uxnIBzAC8cNKGLHa5Eu9+1WnPedg+uITXVsIZ2rYay5BUQag9sHP7Q9YisPBVoxE78+Crtr2dLmM6kKbB1qT7QkQ0T0bRU9WtT+iQsd10lu+Ja0bMmDzEqGob13WI74JYrGN6YFpSpNEm8CAog1LVF0BRzqExqAqhtpjtUGuBv8Af0UXM2H1RKZS7qsFLqVJ1lo0OqhU1FACVKy7IUyurM2YQ79s3QWZ9MBk3fD6faVI3VFC0gMLxBfgCajiaaZQoixoWAVMggUllW7wJIqAdDU6xJdUGpTtqtOqgl7FUpiJxVzcNyYV7h3wJmzrpYiWs/zK8OyD95XdE3Msy6uChIxcV9WA4B+OsN5dulAsgpJwqXL8AlzCjF1TYXhWQCo1NhnHsS5ho/aTKAHJIr3L8I07yK2Saj5X1kq4T1LbxU/7bMrV7oq0iyTFJvKWUJfQiuWN0dxLxfPJgpIVaQlV6kp6pJ/e4sqkSzEveYj1/SmGzCzZBnOxWmnCQk/6FJX6oVw7UwjQgKUcdDKXTv8AGIxW1E+jbVfeUw/7IRRtOVe7E3xQo+tEXBjv+R3AJS0HUnxCnBa5StwTJTHtAyygli4cgJf9ZQhZkdWslM4oKzeKSu8hfFlu54gwmidZ1jeC8D25RHCiklQHhBE7BTMB+Tz+PVqPWIPNCqjm0KTA6UjtFvt6JRTGyslmtE04qvo84Pear7qnK0nFmWRWgc3YYbWTMQxQb6VFkpm3VOdErzL+aq6cuEVxcmdIUCEmWrQEmWrgk1uv6Kg+hMW7Ye3FLARaUpUhZSE3qLvBmSrIqGIL3qVDVFNSmWjOIcFS6mQbLmx7LfO8kpqRcqlyzFwfMBLOGqGESdyYkMEOlmIYgXXpQB0jEhIBNcU4xOWPZqHDAXQxDnfNKOMCBo5aHEyzFIoUhNaMO/h3090cZ+Oa89AePOqsOGc0w8wqsuSZoeU6SNcWqWSpPaS4ZhXUqqTAmwy0qCMZgB3QAXGJup7CFJ7Q7RpTIRpHyMqDpSnXdoOLBJo/r8Ii7XsiWDRCkuXN27i73jhnVhzh6ONbMGfXxU5XAdG/kqXKUsdYlV1JSyiB9It3AULyhdFCMAKJesPkpVMKQEqWQBUlUwilbuBJxwIHGLDJ6KJUvrFkKSpO8GZJJCkl8mLnWuZifs1gQgYDU5J5qc73MmLqvxKm27bmOxVlj3RNueCqNj6KrUbwShJxO6FFJ/hF0Hhe7y9J2ydE0pqpa1K1KiBxZIJFeMShtwyZuNB3Abx9Q4wRc+tSTk1EDgzVI745zsXja9qYgdXuU7mUaf8A9XX8/Afe6ROx5STVRBOZUQf5qHueCp2RZ3e4lXEhSz3Eu0H+UM5CEpAzLeP+5gI2gPvHRIceILe2HGCx7xd5jt5Czux+CZowlD5FJ9BtSEl86YCkKBCB5zjRTDwLNBRPViUp5HTi5Ag0vaCSWZuAD/8Aafa0VvwWKb9L575+ydmOwr/rYYSQscmZukpJGdKgZFqH+tODqVZkJSAEgtQNgPc8F2hYUKS90AsTk/iKtnjlEfZ7GSwJunTEE4845VTGVnsLHOtK72H+G4V0VmEjqUzJkBPovwr4YNBlyVHBRAzoAPXWOyZLJZgQMwB7CPfBTJGXw9TD1xVhqmZxJN/FYMYwN00SA2clRqpxpX1E4fpoORLAYYZYe+AUqBLEHgeWocs/CG04BNSbuT193vjvUm/NcBUe6No/ABXCquc0f1gT5+dkpOnIwU3In1VIENplslpe9LutmwH+osPXHJiTqDz/AE36xhlMQXIKbigO0KuM2OXgWjuUcDRLeiSe/wDPoCuacRVzQ8eS6bZZ7ziYlBVrQF8GNEq7jCk9MhvpEpUAO0Ukc9+oSeZEMLTIIJKgCDiwFQ2L1SqtKgNTDNhJsJmK+gUoHHd3cDizuxc4ONKxNTC0wJuO/wC63Uy5/wBJlSvyBBAEqapsUpJSsHk5ZscRDSckpLEFPddGJGLqQMBkIUs8vdIKQDqkCpehIe6rnQ8YeztmdaN4qQptxYoC9cQcNUlsKNjFJf8ALgVBLeI18te9WmgSbG6iVSUTFAFaes80KBS4zZzvfwqf2RH7R2YoJG5UOopJq5PmqI+ymihkeUSJ2NMSbk0v6KsjnwfDSnCHctd9apRvBUtt4h3oAx9IEZ5XuQMPIbDmG2vdx6/VOwubY358lQUy1veZ2yICSkDC8+HDHWE7Qu6AuYDXsB1JKjg4AJPex0Ao5udu2bdF8oqCKJqxdhdHoqwpVhkS0V+02MFV4i9NWwuHPElRrRAYi6GHEiidVKvnOY36loaRoFE2exrtRIK5i0il1LIRKzu9YXSmj7rP3xNJs0ixpuypV+azqUl2D4PNWd0VGAHthScvqkpExYBO6hISVE53JUpGfZOIAoVDABvNLVWkjRKlgMftMyAeG+RqIrqVfnED/PAWB57lpDCEztVpKqmXLUfSYqGfnm6nw0wjQPJFKWBaLyUpDSbt2UlA/e5pSL2VXPrjObTtdKS/XSJStZcsrmcPpF19caB5HdoiabUetmzD9C5WABXreyB3v3Roa12zYHf+k8c6LDDOPDwHwjqVqODnk8Lz7N1dCk+HxFO9JhBU/h4ufVh6o6YINwpS0tSgFVAwxKdeNYVkW6Y4AWCXp2iX4MIbCcQjFq5MMuEWfYmypssJWEqmTlg3EOWQn0l+j7YSqQ0S6Eswpax7d+Tyx8pmBRVggl25UDcT4RJWSQi1rRMlLYpKSuXSjFw3fVi2eOTWxdEjfv2hS581VerSVBI++sdhOgSPVEjMCwkp+USLMgfu5IcprmJRvXj9/wATHBrVGF39Rv5eGp7bdqBp0uexW6zTxkLwOgz4Gggq9rMWYKJ0N4jvFD4xXdl7Slz5vUCcoqAKipUu4FEM7bzlhiMKE1rFikWQILXkgs7M2Ggcuz6nGPNVqFWm6IM62BFuPFdsHAxL3TOx99EUWmYqoljgVYeGBPfBSJwdlJSl2oGD9+MOF3gKKTdUS7e5nDmgxzeDDZ5UGC2P2khh4Gg5Rz3udPS+63U3UmtBaBl8VHrtcxDEhKicKYnDu0eHE5c28KJGJKilwDTsAYnia8RhCljRfWnHddSnxvDLkDprBtsTbiCd7EdkOoO4vDIMauaB++Op8MYHVRmbM2XF+OYiGinTs7UkcOHVxTC2WxUviomiRVXwHOvKGU63LwIDnK8oJBw3q3lng2WAiIRb6lMk3y7TFg7xVjcSTUHOjMA5OUOpcu9QBzUFQe6+jc86FXKo958hlBuZ457Nu+V4vK5xyjnnuTk7R7N5SlKJ3Uy88K1wS/nKpzwLmdbmITvFZYBAUkPnvLuuRy7miNtVp6gXZaesmEXnDAAVqs9lCGz9ZclVWtu2CCoKUZy/OTLeXJTqFK7cxRzcgY7zPFDmOrXdpsP1EDrMdS2UcOP8q3TJ05RugS0FqoTNYoGTi6o/6O84ic6O7MSm9MdKlE0IYni5YPmTTnGSStoTJyhKcBJIuy0C7LTVgbqaLLkB1u5OFI2exhMmVKln0QCDUnBwe8jvIEcv4iH0qYp0/qdYAa+q1lgbd8QLnglZ847yt26AQ5PByW0Y5HKFLgKbpZ2d2q4q4L4g18YbdZ1iiop3QauQRiMKa18NYCJzkC8Qa56MX8I5lD4IAP7NYv1HX9psT8WrGPlCBIhSKLSzOQ+be8e+DTFgjCvg3GmHviGlLXeFJl1WCmBSKEsakgNwZwKw7kzMioYm6TRmyPg3dFVf4GGXpm48/wBb9XYqW/FXzNVtj5fg86pwobtager4ezlDYrvDdJIZjqPj7ocO7KqDnUMfiITtViHbSGIwy9mXsiaTxRjOde+D18R/6CRzBW+kQR59nA9RsmcuckgvuVILmj+rXEeuDrTQu9ND7D+uMdXZ0qrd3tK14s7QLJZFJoSCnLF+A/XxjsB7Q3Ow5XcDv2LE9oJyO6Q47hRc2aom4Kg43heJzBHL1euJCy7PYA3wCDvAAEAF6gnWjHiQ8ctUlCQVJDgVyoNfEu3F6PDVdoON5tAE40w4HjT46m4gYpnREcfYqynRbh3DNfhz6hSdpsCS5Ce8BnGoGRxGEN0yimqZgONDjyOAPh8Yg5u0Vl7gWSPOJ3VciHZQ4eEPNmW0zUqqygd4sCDm7NUsK0D91MDzUw7bnode33hdAhtR3RHS6lJ2q0vL3g5HmgAlwRxIY0z0zxKuzky3zu0NMKOXcVZ9MYUTJCQkB6rGL4DeZ+6G6p9FJALJ3RTEkOBWgAcE93GOIcU51TJS0mR9+5dNuCb8nO/Xc9Wg7/WyJOBXTzWurFS4Ztx8+PBtIip+z5NmlTASlKaKmrWXK1OWvKPJNBRsBWH+0phQE1SkKYBkhSiSbtHDJS5ZyBkA7gGm9JxfkqvJCuqm3d8k3nQgpIGD7zACN+HFSu4NBhu/XH5SilSoNkmSdBuOsqG2h0lJUo2eU6lUVOLEkY3Us91P2UtqSrGK9a5yiXnLUScqpHhiRHZu0vRlSykYughQ5gEXRypCKdoJzktrcWtPqVeHqj1FKj8sdFvuo7CkvlYHZSBxYf1PrEaz5BLQpRtrnDqMyf8An6kxlqUSV4FST9pNB/GinjLjV/IXYur+WbwU/UYEFv23F88wOUO9zYjdTCyOz2tSKBSSn0SoFPgTTuIhY2JM2ssXFeiS6D91Y7PI04w1QpZ84gZ1b2QtZ1upgVHVRJI7k5nR/CLy2L6JMxVm6GdDlTFdZOF1Es9ksCpWVDgBjXGmIeLHtPpnZbPfTKT1qqA3eze0v1Ki+SWbE1xo9v2vNW8tKyJfYLM5CKMDjvVLOxxNAYaWWSO0qiA4oWdu0lBySPOXiXYVIB5tXCmq/NWdI2A51QLiVO2jpRPmJK5qxLlvuy0BgTni5WRmS4BIdzuRC2vaayHJIbBLlkvgOKjiToGzhtaLXfVfIYCiEigAFAAMm9rmtXa2hVW0x55+4d0a6dFrdBHPN1ICPs+3KkzUTUNeQoKDhw411Ebv0Y6QSrZJSUKClBIvp84ZEKGIOhzxzjA5aHxoBif1iYd7O2xMkTUzZRulDsKsxxBZnfPWKcbgxiGjKYcND9kj25hC9A221dSh+ylJClKfBIYuddG9kcs81SphKSerIJFQ1P6vXUHICKVsjyhSp6Cme6SQCaFQBHaFKkVvAmrEuCxiyomBMgqSpJT5ikkEFOBqBliQ1Kxwf4zhLarRmNriQZ+/oufVBpRkJ9IU1Is91yGdYfQA0ducNbXZ70tSS4vApUcwC1RxBYjlDWx7SV1ZvdkEpJfBSCx54cPfCytpAICu2GdwXJSKE6FjTx0rkoUKtFxywelbbRPXrCsQ5/1RE69SpsqxCSerBAKd1V2oQMeqScSo4rUKk6BIc9p2mJEq+ssguEJYFSvuDlV8BxGL/pIJMs9etX0S03gPSFL3cp0PmSUJzjMtqbWXa5qpkw3UAdyEAsAlOelaEnKseqpOOJ/tfpzYJaVKQB4qUO3VTaJaUhybhP0ZrVa19pS8WxqDWhdvOlhW6HCE1KRRR1UcQocMhVjjEJbLYTugXdQKngl88n4sMof7JSb6ZIqHF772JAbJIBJbQ6gHWIb0itRpwLK49CNlpvdcwAG+DU0AZJrgSCwGSSrE4X6w2UqLqJKnfXAkJHAh1GnnExWtqfQyEolgGZMKRddiXp41Ki2LvjjbbDtWVLAcuXKSaO7EJ5Ry3uLiaztdB2e3ssTj8x0bc+6MpIAIApfDDheBIpqn1iGyrIWAaqfBrve2HrMOp+0EKLo09eXqIgLnMtWjjmxY+14ZjnBw4x56H1WbEAAFu0jwStnCUYqoHSAM3YpPIMR/FCE+z0L0JryLY94GH2TrCsyUk7xYGgGgdNDAtVpQtLhTm69O8gepu+Fc4hwjXVWPptqUs/C0dXFMlziFKD5Urm/urDmzWlV3foMyTX4jnyiO2jP+jvIYrAdLEgEgEgHXD1QWVbQtAmUzLOzHBTcHHHAPpFNXBiu0Athu/GYWelUyEwZO3BTMsOasrRizY4x20WgDHdejnDSlGfKKLtHpzLlhSZSid9N6YogJLgkhCiTV0s+7wif2Z0kROQlylzg5ZKuHeHrwI4xza/wl9KHAktG24/C3ms76nNAJ3A17RxUnaJ4DCoDgmmNRn3vDcyZamI6tSVGhutXFnTnV4LPdTkOKgEZgjJXtHPjSDtu3eqVcKCoH9oG3rppke0dW0GJBMUaJe4mnIeNp253UkEMAN2mb7ylNubOwWEqJDlRlLUCOQIUDgxf4wpsJcoAKqCSHBCQVKYAkhNH7OQqxbCD2e6zhbpWlkkY1FCDmX73B1o4s1kUkKMzeZTJftEEJSCCKgGsdOuGvonM4n1PVeVipVHsqBkabp1b7SpBTqXuqNQN0gk5Uc8CwhlO2j1ISm6VKU9wOQSWKt4kYkmpOD5QvbLUEgqVS4kUIJTeJAxxd6Mxz1rBbaJBSoh1zApIHopcXy47hQu74AuODgsG0u6Wpnv59F6LEYouY1gFhr2+0GO1Qm1NuEkqWylF3al9OaU+iAmnFSqVTBtvTesskxeIBQS2aDdGD0ZC1d12IC3pvTZl5KmIZOASygSpswAUrA0wie6PTL9mXLWySZSgFDF03qYuSGf8AhHKPSPoiixrm7R4cysTiScxWfTZa3dlEgsSBn6XIivjB/wCz6AqISTglwL33Q+7y8NIe7Rk3CFKYqO6ty4QRgQKlRZmy3M6tErUATeJUc8ge8uT4R0w4uWgXCOuacApKRzc+P6741fyAo/8Azag/sMP8eMoUsKwSL3FyTwOV7i1eeOreQBb/AC3D9xgAP+foIipIaUwWSTklwMfRYMO4ZF6c4e2GWQWTUh1PkSM30B9SVHOErJUBJxVRBzGRV7h36BnhspSlSAQHbrFYhKE+aDnVsO0ogYVMuclPBJy5SSjE9Wgi8oYrUX3U8Sw5APlVG1TyqlBQEtglAqlKeGfEkE1MHmTgaAMhCSydA71Oa1NU6cBRotbO+JLn72ndjzI0gDb355/CkLpXV8k4c8hxbHixOcIIQ5/VOJg6xQJGOJ5nAeDeJgLLC6P4jrwHAes90OE2i5MXkMBhx4njCcCBDITiw2m4sE4Z501bMj+mcW/ovt5dmmqGKFC8qWTRQG6QCcFByytACXBpSIndlpWtKSEklPZIBIoGUk80Ec7o0iiqxjh09Dr7quo2Qti2OpCkG46rsxRL6KDuXxN3KGUmzoky5kuYCbylKSkmpzd8BeCQSM86wz6HzwLMZhLAKYakdWAE6YnwpkIbbenqXMS2KrpGdb1UHWhURrWPPGm4VXsm0/lc8W7VF9MbcbRJKLwIkrD6NVppDZXgCAMAcaNRZ6rgu+iavmtqE/dBfSoHE3ecQZYUnGa4UR6YD+AN7m44RV7ds4zU9YH3CAoYliceYNO8aR0sLWH0OstlMhohRdmQwvYqJZH3s1d3tbSLd0A2MJky95qXSniQylq9ng2UVapICQ5VuSwOJYkczTk7xoMwpsOz1XFMpYEpKtfOmrHiO+ka8Q4wGjU2Hvz1oqExA1KrHSzb/WWgkGiHRLbLJSuIJ3fFsIs+y9um0SQtBSJqVfSJJoVEBlNgpKgl3xd9IzKbMcv4DQZCHVktqpd0pUQXUxGm7Q8HHvi00hADdtElXDh7AFr9lnroA4vJWwo4LUAblEsqcp1Eu7kaZBu/CMcX0ktQDifMKc0lTgcOArlSuhEW7op0qVNZK1BV2rKFaKSQoNm14aEpGBNUdQc5uYRI95XKrYV7Gl2oU7breu+UlSQKFrwHaSRg74lNTDDZ+3FpdIKQQSqhNSN70S9AoeyE9p2sCZL3SHAQ4rvB7p8UDPKIyfZgia6VpJdwgm65GD5ZNjn3RmLSOiOCimTHS5hXJ0grJW0tSCtJaoe6QdKOH/rDK02BE+k1a5aUhRKRkDi9CHCb2sGs1bOX/dquvS6UqUFAAihAw7jEL0t22qVK+jZXmzCauCRun7yaE/f7rKM5jGp8iPfVNQZcTx+3IVIt9rSUKUADv7oU6ikPNICi+8QFCn+0K7B20qWu4snq1nfYN1ZyWlsCnGmjQ3tMkIlqu1SVBUsnNJAZ+IqDxB0iOlmijwYc1f8A8hUbQOK7GUPbGy1zo50yBUZNqIBHYmGqa1SCrBSCCClRyNXZ45N2jvqCnO8cKhnxRpj2d7Gl4UTm0m2qElCFMUOq87vd3SEggg0cqANBeOUPLJtUo7KVMMLqlgrAwY1Lji4xDPRXP/hNa8vbvzbgqjSkLUdlgKRuKCpZJIUD2VmhrW6CQHGRrrD8Lu3klNEBN3Us7lsQ5IA7xnGe7J6QKKxMlgdbmXCb49GazC9WhIUDzLxdhtgTEPdYjeuYKBYjmnE0NQXpHHxtOtTdpIPrx/PoijQYXQTcX/CitpWlV8y6FS8CAyRvBalE5gOH5E6Q1mW/5RItKb95g0qmCkgBZxqokXqem3KTnT0h0SpQQdy8qpVdK00vO4NVcBSjGKTtHZy3F6YAyioE3gSZpKlboqm6kpJdmuGNdCk0sAIg2579EragfUMFRtokOhJolSCFKDsGUQXScxuL/miSsNsuS1XVHtKvK1vJ3gBkm8CeIGhaE7Zs1UwEIF4KBQVJqHopOGCSsA969AIa7EF5CgXfdpzSuWr/AFEeMdV5D2+Hr+1YNNU3movIIbB0LGYUjeSRmdy+3ENziZ0g4EEKFKVceaRrp/LEhIm7xzJGGq0b6P5kEo8YZE3SpAJYOPvSzXxAIUO+LmuVgEWCTTJarpIzrQcCMT3dxjXfITMCvljP+4cvU/tsQMOefN4yAySHBZ2NNc/d641j/h+/vv8Agf8Avia/0qwBZpIlqcBIeZM3UtghOBIPqfgrmXFttCbqZSTRIDKOC1Nifsszc+Jg6kXb28AyfpF48AhDZAkOaAng0RSTeUVZA7oyGnckVPLjFbR/opfqNkpLQUqAOLsXzWaMfug14k6w3SxNagVPEf1NO+HIXfYefggnFQ0P2icD3aQrPsJkpvLHaJKU5sCQLwyDvQ4sNDFoaYU5gDdMlKIqe0qvIH3l+4c6IQZayS5qYLEpwhAgQIEIQvZZpB3SysUkYhSahu5x3whHUqYuMRhEESELWei04WiyLuqVvXisY3FkjsvkCCRwaErZPvJUfOTMIHpXSSpAGigl/CuJitdBtsdTOMsquyp4KVZs4KkkfdKVpf7Ri3f2UqWJlbwUynzDMVOOLEvhvM+McJ9OK5B30XOrtydLrURZtxapVBfWpaKUCxUJD4BSXPAgjIwWXKUJs1N5TXSRUg1KVU0bDmYcILzurVRYKQgjVwQpL5v3Zti80dmVEwlIYELwDAELA1LKvDktGkY6jsjrq6n0gFFbI2Ci0zVKVLD4IKQAfUMLtC71OREVvyibSeeLOkumzi4WzU95Z/m9gi+qtgsNimz8SkEI4zDuiml4juCoxeZMKiVKJJJJJOJJqSeJMb/h4dUquf8A5Fh27+H3V7WzBKJCk3BI4e0k+xo5LS5rgKnl+qd4gF1HBych+sI7adK2a0NQ1B/XvPidTDyxWg2eaiYKgFxxGaTzw5tEf1YHaPcKn4Dxh1ZbaBuNQ54qByIOXc0Aske3MIWj7XtaQEcQq6rUXr6XNGDHg+fGI2kgoWFjFJcMA7FLHHAw9t9hUJElJqqXeD63QgHvpBepKgkmo6stxUgm6O9JTGMMmo2Db2/C5bQGNntUnZtphMu6s0UlTlsboo/MkjviuSHXLMuaQVVRMJ++oS1vwmKu8pijlDy3ymAQ9bpKjolNVH+Z/ARFbElmfdUQo3EmXNGF9ASWI0UUkp9eIrrhvSHD1UUWw3Pt++fBQMycerXLUlihQo5pvMU8nD8ydYTRLAQkqACaqapJyAqeGPGJra9jAKlk31rSAphQrBQyz99CkL0crGURi5SlqJALDPEkCgZ6AAYmgBJhmwbrohwhN+sUreO6jJmS50H68Ti4kyL/AGzQdmrAHRzUA+L11chmpBftqHHcSOJz7u8mGs+1k5vxwA4JGQ44mJcmAJ0UivaNx7gZQ7QwZvOAyUMyXUMaB0iw9FOlRBCZgvEEXJmCsQCiYM6YHHnlTEqeo7SfWBnzA8RyLr2KfdWFhgMFpyumhI4Z8CIzVqLazC1ydoyGRqtdsc+XOCloAN5JLAi+WG9caqT5uWoxBiHtFoQpgZBmEAkqU6XPaIMoAEOWYFx3tFc2XbTLmrReAG8pClYS1FN4BTeYRuk8jQiJR5k7sXgp2IUeyoVKX5gHIFyQ26Fc2nR+Q6HXG3YqK7BUOZtvdME7XSCoKKgAxI7KQL26tN0PRVXbCJmzyBMUtwAVpUCQQbpZK0hxiAoEh+IyoLR0dQtIVNT9K5Sq6aEKAA1ckZYumlXdDozYVbyXcoZCmxKXdJUMQQkqZXEReajH9IHRUuHRkWKr+05IkrKC5mEuMrqpZISNTeSMMgrjSN2nJulMwYNu8WqnuukD+Aw62zPJWk3iQpIUk1wABp4qH+0dnfSSCgmqR1g4Hzv9NW0UI3tIOV/FaBLYlRK63V5OAf1ww5XdY1nyBSrvyx8foO79s3fnyIjLLBJYnrKILA5kk1TdAx15cxGv+RazqBthUMTKriCfpSbuo3hvZvo0JVMAhWgwspnpT1aRQGYbxCcEoSSAzmgKrxz7LkmG4lJUbiQqg3i4DDN9Ks+lBlDqexUboN4gADAIQBujUqYPlmaCGdptQAuJYgY+i+p9I+ocamHDi5KBCVmTJaC4SFHzQqobIscvbCVt2mqYp1m+7Vo4ozCjNwZhwhipT1MciwOITZBqlTLBwV3Gh8cPZBVSiMR35eOEEgyVkYEjlEFNBRYEKddqAeYHtFYF5JxDcRX1H4iBCTgQp1WigfUfX7njipRGII7oiVKd7NmsocC/cSHHi38yo1fo2s3ZiiSWWMcP2aFU0BGPFznGOypt0gjL9NGt7LnAWSTMS5ExJKiMaNLame6OVdIwYy0dapqAHVMtqLQFpXMQFNQKFFgJJCVEjEEBJqDiBnFh2ZaetlLUD2UuFKpUEUWQ4JDdoGoOAMMdqbPvhMxIOgKe1ikEDTdAbnEP0o6Qmy2bqHvTZgzLhIxKm0eiQzEB6jHlVKJrQ1mpPhdUYaJEpl5RukKZqUWeWoAILqDlqA3RgXNSe/wol1PpE8h8W9kDrjmX519sHltiU0GhxOlXju4eg2hTDGrYeK6pYSGCampcvyFGHHPLSElTSaPTQUHgKR1TGt4udR8CY5c+0PX8I0woCLABg3V/aT6/hAuD0h3P8IhNK1nZ1r+UWSTMIqsklqXVupKiH7VUOw9LKOGyXE5MFhQOQzVyAujuMQ/k92unqJkkmstQWktUhRYjHAKb+aJebPKEzDu73awuIQC+bgqDe7OuOhUFCoWu0n8rFi6BqNzM1lVXpJMWWSCR1jKUKlV0dlISKnMnLBzhBtnBUmyKKRdKyzKd+0nIVCqOwqIiNo2pcxSlGbMUlWCbzBsAH7OGVIYLtJCbl4pS7lCXrxJOPrjfU6UIp0oYGqwr6QSUgBUtSltdN1W7iSlRcOFAlVBjfLkGIXaExZxO5klGFNaU/iqIYda2FPb4/BoEqcU4YZjL/fjjC22V7aWW64qY9MBp+sTBIc0Vgz6Gh7lYHvhJUsakcx7x8IhWAoiVMXGIhYnzk0IxAy4j7Ps5NCfVHge8f7wZKFAuAfCBSrJsrZxtSkKQQkmWtMyj9lJSSBm4Wmh10wvOyLGiXLCASVDG8O0Mg2bCrZjlFR8nloa0FDFN8EsxopIJ3eBD0xcJxiwqtV5ZvAhTuAMeDsN1qcaYDGOTi3PzZdhH3QxrXS0qakpBBQoXgqoUcBlU6VNcdYN8gYuKLyUzOKFjrVg/HnCey9oBaglRSPSS4o9Lwr+qxJ2pAVRNQ5A1BBrQe6OWTlNt0r5uHc87hZ7002DcCFJDJK3FGCCoEkfd3SSMgXFAYiNjSFLmBRDJd1A+jgXOATdZL5lIZ40Pbku9JEo1vFKRRyFhTpViLwCd4seyFGK3bLD1CQiepzld3ULOVWAlpGQa9iW06WExJfSyameT7qt8iJ3UbbbHLllyXly9xAYpcMCQPSJfeW4Awc4RonkjtpmKtALXUy7NdADJSCJqmTQaivsjLduKXOliZdcp3FBmSkpe6G0YnGlBSNN8jskibbiSKmQlIFS0sTUPSgDgj+ExuIIbLteeZUMiR3rFrRbCaOOLYchrzhrDokLyZXDPuz9vPJFUoiuI1FR36d7RpkaK8JOBAgRKlCBAgQIQgQIECF2AlRGBI5UjqEE4B/dz0g7JGO8dBh3nPu8YhCOiYo1Ki2pr3AHE/qkX/ZyiizS0JZki+a7u+ErrgHwekZ2pRUfUB7gMo0ddkMqXLCwoFMmWVBsFGhAyd6cG4RkxDQ+GnnRKXZTKVt3Sf5NZjvJUqYdxLEMwLkZitHpnQRndttBnLVMUt1KLm9TuGTDDEQvtu3GYsPglIYVYPVg9WAuitaVhghD8hichFlDDspCWi5UNFpKMmzKORbM4gDVxSCzFvQYDD4niY6ZrUS4GuBPE/CB8oV6RPOvtjQmuk4Dwp1x4fyp+ED5QrVuVPZBdF1xMonAHnl44R3qwMVDkN4+qnrgqlE4l+dYLApT7Z+1lyFXpTAsxKgFOKHAhsQDg9MYUtvSKfNF1cw3dAEpHB7oDtEbAhMjZzRdRARxN1qDi/wAcjBjQULp45cxlzhOAlTYQ6IRnGngfcYF0a+I+Dx1wcacsPDLu8I51Ryryr/Ud8CELnEev4QomYcCUkaFz7oQgQIiU4ZBzI5AkeuOCSnKvP4JrCECBRl607kLWhSVAtdIIyHuh9N6QTlk9YULByUEnuBx8XiHBaDso6tq9PEwjqbH3cJQJbopqw7TShQUlAQoVG6pQf+FSAHwwi+bJ6WSZyWWtKVtgkkOqoAZSagvhr3RlJYY7x9Xjif1WOotKgoKBYpqGy5Rmr4RlURdBBJlaVtTb6rqBLLIUguq+kkAlklKgosSEvgQQoYNEXJnKAYzkFh56kVS9N6jgmlS2oq6adP2gtSyt2JyGFAwA4MIdWPbq0UNU5jLi2hamb5gwU8KGMhqR7S65urlZ7FLmTLiqiaLhCbyt4F8CN27RXaNMKGLv5MAU2i3oKboSZLFwQqs6oI8WfOM2k9JZUiQVyyFTlUlpaksMxKxhTIA+jShi4eQe1KmKtylKKiTINS9SZ7wga4yToLd/HsUMbBlY3CyZ+rv6Qor+v6rCMCN6uTjHJKv9KvAM/rghCcwoHuPwhKDiccHpoajwNIiFC7cT6Xin4EwLifS9RgdZ9lPrHsIgXx6PrMQhBk6qPcB7z7IHWAYJ8S/wHqgXx6I8T8YHW6JT4P7XghCF5SqVPACngKCB1bYluAqfgO8xxU0mhJbTLwwgkShLS57EMGDh8yRoTpwwjQukW2PlEnrksJYQAQk0IL7gbNmSRkAqM3jsI6mHEHglc2UoVAklRJJL5AEmprl4QVcwnlkBh+uMFuxyLE6MhBJAGJwjkcjogQuQI7HIEIQIECBCECBAgQhAgQIEIQZCmIOlYLAgQlDOObHmHjl8eiPX8YJAgRCPeHo+v+kC8PRHifiIJAgUQj9boAO73mscWpzUvBY6YEQuQIECBShAgQIELsa9/wAP399/wP8A3xkEa/8A8P399/wP/fFVX6VIWQQIECLVCECBAgQhAgQIEIQIECBCEdjkCBCEWHo70SXaJklK7yETnKVC6XCSL9LwIxGWJ5wIEI8kNMIUz0+2ZLsSZUuQyLwN+jzFMwBvMwGLgEVOEUaOQIWldsoQgQIEWoQgQIECEIECBAhGKSG41EGkSFLUEpDqUWAoHPfSBAiDohPLXsKdKMtK0MZrXBeSXcsMDSsXCxeRa2KTemLlS6PdcrVxwF1++BAjPUqENkI3U7avIjLMhJlT1ibmV3VILDQJSRXieRivWjyP2lKbwnSFJDuXWGHEXD6oECMwrvBhWFoVXX0atAnCT1e+rAXkseLvF92d5F90KtFoZVXTKDjFhvq/LHIEWVazgBCGtBTrZ3kdkhbrtClhlAjqwmpBANF5e2CzPI5KILTpgIzoXbGhHvHKBAhm1HcVW4JhI8lUtSG69d96Kui63FOOnnRK7H8iksTP/kTlTEAVCAJeZzJUYECJNRwCQXKUt3kesSHItFoqd0C5u6AkornDIeQtaw8q04nBaBQakhemiYECKvnP4q6Aq1bvJPtCUkKMlBSSQCJiKs+pBq3+0VW02RUtV1abp0cH2GBAjTSqF2qVIxr/APw/f33/AAP/AHx2BDVfpQF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2" name="AutoShape 6" descr="data:image/jpeg;base64,/9j/4AAQSkZJRgABAQAAAQABAAD/2wCEAAkGBhQSERUUExIVFRUVGBkYFRcYGRoYGBgYHBgYGBgYGBobHSceFxkjGhoYHy8iJCcpLCwsGB4xNTAqNSYrLCkBCQoKDgwOGg8PGi8kHSQvLC0tMC8sLCw0KiwsKSwsLCkwLCwsLSwsLCwtLCwtLCwqLCwsLCosLCwsLy8sLyksLP/AABEIAKcBLQMBIgACEQEDEQH/xAAcAAAABwEBAAAAAAAAAAAAAAAAAgMEBQYHAQj/xABNEAABAgMFBAUHCQUGBgIDAAABAhEAAyEEEjFBUQUiYXEGEzKBkQdCUqGxwdEUFiNUYnKT0vAzQ4KS4RVEg5Si8QhTVbLCwyRjNITi/8QAGgEAAgMBAQAAAAAAAAAAAAAAAAIBAwQFBv/EADMRAAEDAgQCCAYDAQEBAAAAAAEAAhEDIQQSMUFR8CJhcYGRobHRBRMyweHxFCNCUmIz/9oADAMBAAIRAxEAPwCg/OPa31jaH88/4wB0j2sf7ztD+ef8YjDYz/yFc3PxjnyN/wByP5ifZGueznvSSpX5xbW+sbQ/nn/GC/OXav1naH88/wCMRgsH/wBI8V+5McMgDGWR/Ese1MT4c96MykF9LtpjG2W0c5s4e0wkenNvH9/tX48z80NkH0TNH3Vj3kQsJy8BaZp4EmZ7CRE33ARmR/nxtD6/a/x5v5oHz42h9ftf48380OBsuef3cpf3koCm1KUpEwDjHF7JR1iUKQbqqdbJTMKb2BSEzhvkEgMClyaRAc3h4chEpD582/6/a/x5n5oHz5t/1+1/jzPzRLWDomUrQtUuZNll2QpK7MqZQlkkoZwKslRfg0WOR8nlqQJdjTKvC8Ra0yzukYIWshak9yi2dYg1GbDyUyqL8+rf/wBQtX48z80D59W//qFq/HmfmjXT0ustls0uYpMhSy6UypSUFmfJCSRhq1REdsvpSu3rBHyKzIFVoUkqmgOz3lpZIqKsMcRkB4iYUF0LNU9NtoHC32s8p80/+UG+ee0M9oWkf/sTPYFEx6C2d0V2YoEpkyZ5d1F5cwkk5gKI7mh3K6FWJPYsMlHEJF/BqEVT4wpqN4KCV50R0zt5w2jaz92bNP8A5COq6ZW8Y263d82YP/OPT0rZ6EdlJTxcj3NHTs0Ker/xH2JZoj5reCJK8vjprbvr1t/zEz4wD01t3162f5lXxjU/KFsqwWYdYuySpkxqFSpgSyHoQCHdzi5UxBOEY7tGcmYu9dlywcEyxcR3bp9ZMWtLXbKJT/572769a/8ANKgfPe3fXrX/AJpcQ3UDIE8lJPqZ4KEJCgFXwHrQO2bO1YaG8FKm/nxbvr1r/wA0v4wPnvbvr1r/AM0v4wvL2PYBKM1dqnEFQShAShKy4qVJvKKAMXqDlEVtaTZwoCzlTDErmBQJ+z9FLbveIBadkJ/89rd9etn+aVA+elu+vW38eYffEAqURiKa4jxFIPZ5iR2pd/TeKfZj6oaG8FKmj03t31+2j/Hmfmjnz3t3/UbZ3zZnumRG2W2JAI6kKKqJ3luPugFj3gmHk7Y9oUCfka5aQCokoWkXcQ6phqwwzL5wQ1F0v89LfltG0/jzh7S0cV0z2iK/LrW2vXzCPEKaIcSHyKedB4n+sc6u6XvJT3k07gQRBlCJUt8+NofX7X+PN/NA+fO0Pr9r/Hm/mh1sZNkVKWJtlnTFsfpJSyLuDFKCyWFXd3cMAMOL6KJWkqkrnGtJa5ISsB8z1lSBolsg8IXMGqkFNvnztD6/a/x5v5oHz52h9ftf48380R9p2cqX+0RMQ+F5Df8AlDdk6q/lH5ocBp0RKmPnztD6/a/x5v5oHz52h9ftf48380RAlg4K5UPueHytilFZqwj7IBK+RBuhJ4KUDwhTlGqjMnPz52h9ftf48380D587Q+v2v8eb+aGws4HZkE8ZiiRzuy7tO8wBaSMFSk/cloJ8WKoiQdBz5ozJyOnNvOFvtX48z80ap5Edt2mf8r+UT58271N3rFrWz9c7XiWdg/IRkf8AaSsOunHglRHqDRq/kNWo/K7xm/uGv3v/ALsHJ/TRXUnLpCkFZZNlKSaqkp5pAPgfjC9m2dNmdlbjUI3fHCLAbfLAAuoVoogEh+SkvTjCmzkO9wSnft0vEcQEKoOKu+MrX1HWiD4pHPa0Soj5tTGfr5b6Fh7FPBf7BnjCfKPKcsHwvRZUWaapV1K0EnLrWp91Jf8AWEPP7KtSwAEzHOBvEJLU85yM8i5ih1d7PqcPBVioHaeoVJVsy05IcH7clZPcup7oPI2XMCkmZZgsaMUnnmhu8RaZ1htKaLlqDYuZfi7AmEhNp2EKOjgL9pBPMGF/lVNDHd+0+ZqjpElAUpJlrkNUXTdccwbprkH5QpOSi5MAWqa4zWSElzUgUGQF4eMPJcpCt0rmSyXpM30mh1F31J5wsjY6ll2CAOzMS/gAe0eD01akV/yIN7c+KkuGyitizrtzq0lpKiT9Iu7UEEMFAsSWLFsHc4y+zduTVJXLV1yJzgSTKVORJuBjdCEzHCiyt5WoGULIsyQWFWbeFS/HJB7lCC223S5ZN5QvJ7ctAvqGLKuVCXx82Nec1NLd6o+cZgC6a7UsibWoicqcohN1KlzVKWgjIXphDcCjWoxiHtXk9KUFUuYJiXALpWFNwSE1DtV8g7RPI2qZhvy0KUkgupcwJTeDAgAOzuD2hidId/2ktgQtSCwH0UszfAkkYHPWGFYtEC6Uuqk8FVdm7Hn2aamZIPVrQXCwmYVHUUOB0bxjbujfTYzZf0yUoWkBylwhXEBSXB1FYyVdom37xKyrS7ZpQA43kE8Wfvi29ENthF5M5SCtt3fQVZkvcuBNOGXN5qVZEx5oJqDfyWjJ6RJPZY81I9mPqhptrbdyUSFICsqJB4kFSmoK4ZRU9sbaUk/RopQlYWgiuCR1pxbSGC5QXvLBc41J94QPGM/8gN190hqVN7qm9NtvzrQoIM0TACQXUFNXdZUtRfPKKebKtNWltnuP4i6Y187KsqzdWJaiXYkBJOrHPupDG39D5ST9GAnNnbRmcEVPGNlLG0/puPBR8+LELKVij/RtmLmH+nCAmfk8ojTebwwi82nY8oE35YxZTEBWb0CbpPBwcIPZeg0qaL4O47ghV4kA1oXu6VjU6vTaMzzA56lYKwOyq1m2KqaFHqglJICV37qHFAGW5wfB8MI5P6JkJvdcjmXKTwCwN48hGhr2GV7qKJQlkoYpDHdYXgxFcau2dYSkdCJoQkKcly5wdy4YXgaB8T3RzqnxFrLki+g3TAk6GIWXTdmTZdSkgekDl7RBpFgXM8xSnzSlXta6e/xjW7P0TILqN3Km6WqQXTdPiThD6zdG5fmIlXhW8UhShzKqExQ74oNh6pzXaOtZts+VNs0t5AmS5qnC5iQAsJOCQq88niwctjDWX0ctM2Y6wutSrdUo81XypzxjXbPstCQxKZhPJuQATwhRWzVMwRLY4iqT4MIqHxB5MCO0qo4of8rKZnQc3i95IYEOUeLlWvD+jqy9G0y2/ZqIwN4qOb0Dh+UaBtDZ5S3/AMcZArBSPWSTrlDBUggkkTCKO1f+1IBEH8txEF0o/kkiQAFV5c8CnWBnqAFFsjlpBZi0uxnIBzAC8cNKGLHa5Eu9+1WnPedg+uITXVsIZ2rYay5BUQag9sHP7Q9YisPBVoxE78+Crtr2dLmM6kKbB1qT7QkQ0T0bRU9WtT+iQsd10lu+Ja0bMmDzEqGob13WI74JYrGN6YFpSpNEm8CAog1LVF0BRzqExqAqhtpjtUGuBv8Af0UXM2H1RKZS7qsFLqVJ1lo0OqhU1FACVKy7IUyurM2YQ79s3QWZ9MBk3fD6faVI3VFC0gMLxBfgCajiaaZQoixoWAVMggUllW7wJIqAdDU6xJdUGpTtqtOqgl7FUpiJxVzcNyYV7h3wJmzrpYiWs/zK8OyD95XdE3Msy6uChIxcV9WA4B+OsN5dulAsgpJwqXL8AlzCjF1TYXhWQCo1NhnHsS5ho/aTKAHJIr3L8I07yK2Saj5X1kq4T1LbxU/7bMrV7oq0iyTFJvKWUJfQiuWN0dxLxfPJgpIVaQlV6kp6pJ/e4sqkSzEveYj1/SmGzCzZBnOxWmnCQk/6FJX6oVw7UwjQgKUcdDKXTv8AGIxW1E+jbVfeUw/7IRRtOVe7E3xQo+tEXBjv+R3AJS0HUnxCnBa5StwTJTHtAyygli4cgJf9ZQhZkdWslM4oKzeKSu8hfFlu54gwmidZ1jeC8D25RHCiklQHhBE7BTMB+Tz+PVqPWIPNCqjm0KTA6UjtFvt6JRTGyslmtE04qvo84Pear7qnK0nFmWRWgc3YYbWTMQxQb6VFkpm3VOdErzL+aq6cuEVxcmdIUCEmWrQEmWrgk1uv6Kg+hMW7Ye3FLARaUpUhZSE3qLvBmSrIqGIL3qVDVFNSmWjOIcFS6mQbLmx7LfO8kpqRcqlyzFwfMBLOGqGESdyYkMEOlmIYgXXpQB0jEhIBNcU4xOWPZqHDAXQxDnfNKOMCBo5aHEyzFIoUhNaMO/h3090cZ+Oa89AePOqsOGc0w8wqsuSZoeU6SNcWqWSpPaS4ZhXUqqTAmwy0qCMZgB3QAXGJup7CFJ7Q7RpTIRpHyMqDpSnXdoOLBJo/r8Ii7XsiWDRCkuXN27i73jhnVhzh6ONbMGfXxU5XAdG/kqXKUsdYlV1JSyiB9It3AULyhdFCMAKJesPkpVMKQEqWQBUlUwilbuBJxwIHGLDJ6KJUvrFkKSpO8GZJJCkl8mLnWuZifs1gQgYDU5J5qc73MmLqvxKm27bmOxVlj3RNueCqNj6KrUbwShJxO6FFJ/hF0Hhe7y9J2ydE0pqpa1K1KiBxZIJFeMShtwyZuNB3Abx9Q4wRc+tSTk1EDgzVI745zsXja9qYgdXuU7mUaf8A9XX8/Afe6ROx5STVRBOZUQf5qHueCp2RZ3e4lXEhSz3Eu0H+UM5CEpAzLeP+5gI2gPvHRIceILe2HGCx7xd5jt5Czux+CZowlD5FJ9BtSEl86YCkKBCB5zjRTDwLNBRPViUp5HTi5Ag0vaCSWZuAD/8Aafa0VvwWKb9L575+ydmOwr/rYYSQscmZukpJGdKgZFqH+tODqVZkJSAEgtQNgPc8F2hYUKS90AsTk/iKtnjlEfZ7GSwJunTEE4845VTGVnsLHOtK72H+G4V0VmEjqUzJkBPovwr4YNBlyVHBRAzoAPXWOyZLJZgQMwB7CPfBTJGXw9TD1xVhqmZxJN/FYMYwN00SA2clRqpxpX1E4fpoORLAYYZYe+AUqBLEHgeWocs/CG04BNSbuT193vjvUm/NcBUe6No/ABXCquc0f1gT5+dkpOnIwU3In1VIENplslpe9LutmwH+osPXHJiTqDz/AE36xhlMQXIKbigO0KuM2OXgWjuUcDRLeiSe/wDPoCuacRVzQ8eS6bZZ7ziYlBVrQF8GNEq7jCk9MhvpEpUAO0Ukc9+oSeZEMLTIIJKgCDiwFQ2L1SqtKgNTDNhJsJmK+gUoHHd3cDizuxc4ONKxNTC0wJuO/wC63Uy5/wBJlSvyBBAEqapsUpJSsHk5ZscRDSckpLEFPddGJGLqQMBkIUs8vdIKQDqkCpehIe6rnQ8YeztmdaN4qQptxYoC9cQcNUlsKNjFJf8ALgVBLeI18te9WmgSbG6iVSUTFAFaes80KBS4zZzvfwqf2RH7R2YoJG5UOopJq5PmqI+ymihkeUSJ2NMSbk0v6KsjnwfDSnCHctd9apRvBUtt4h3oAx9IEZ5XuQMPIbDmG2vdx6/VOwubY358lQUy1veZ2yICSkDC8+HDHWE7Qu6AuYDXsB1JKjg4AJPex0Ao5udu2bdF8oqCKJqxdhdHoqwpVhkS0V+02MFV4i9NWwuHPElRrRAYi6GHEiidVKvnOY36loaRoFE2exrtRIK5i0il1LIRKzu9YXSmj7rP3xNJs0ixpuypV+azqUl2D4PNWd0VGAHthScvqkpExYBO6hISVE53JUpGfZOIAoVDABvNLVWkjRKlgMftMyAeG+RqIrqVfnED/PAWB57lpDCEztVpKqmXLUfSYqGfnm6nw0wjQPJFKWBaLyUpDSbt2UlA/e5pSL2VXPrjObTtdKS/XSJStZcsrmcPpF19caB5HdoiabUetmzD9C5WABXreyB3v3Roa12zYHf+k8c6LDDOPDwHwjqVqODnk8Lz7N1dCk+HxFO9JhBU/h4ufVh6o6YINwpS0tSgFVAwxKdeNYVkW6Y4AWCXp2iX4MIbCcQjFq5MMuEWfYmypssJWEqmTlg3EOWQn0l+j7YSqQ0S6Eswpax7d+Tyx8pmBRVggl25UDcT4RJWSQi1rRMlLYpKSuXSjFw3fVi2eOTWxdEjfv2hS581VerSVBI++sdhOgSPVEjMCwkp+USLMgfu5IcprmJRvXj9/wATHBrVGF39Rv5eGp7bdqBp0uexW6zTxkLwOgz4Gggq9rMWYKJ0N4jvFD4xXdl7Slz5vUCcoqAKipUu4FEM7bzlhiMKE1rFikWQILXkgs7M2Ggcuz6nGPNVqFWm6IM62BFuPFdsHAxL3TOx99EUWmYqoljgVYeGBPfBSJwdlJSl2oGD9+MOF3gKKTdUS7e5nDmgxzeDDZ5UGC2P2khh4Gg5Rz3udPS+63U3UmtBaBl8VHrtcxDEhKicKYnDu0eHE5c28KJGJKilwDTsAYnia8RhCljRfWnHddSnxvDLkDprBtsTbiCd7EdkOoO4vDIMauaB++Op8MYHVRmbM2XF+OYiGinTs7UkcOHVxTC2WxUviomiRVXwHOvKGU63LwIDnK8oJBw3q3lng2WAiIRb6lMk3y7TFg7xVjcSTUHOjMA5OUOpcu9QBzUFQe6+jc86FXKo958hlBuZ457Nu+V4vK5xyjnnuTk7R7N5SlKJ3Uy88K1wS/nKpzwLmdbmITvFZYBAUkPnvLuuRy7miNtVp6gXZaesmEXnDAAVqs9lCGz9ZclVWtu2CCoKUZy/OTLeXJTqFK7cxRzcgY7zPFDmOrXdpsP1EDrMdS2UcOP8q3TJ05RugS0FqoTNYoGTi6o/6O84ic6O7MSm9MdKlE0IYni5YPmTTnGSStoTJyhKcBJIuy0C7LTVgbqaLLkB1u5OFI2exhMmVKln0QCDUnBwe8jvIEcv4iH0qYp0/qdYAa+q1lgbd8QLnglZ847yt26AQ5PByW0Y5HKFLgKbpZ2d2q4q4L4g18YbdZ1iiop3QauQRiMKa18NYCJzkC8Qa56MX8I5lD4IAP7NYv1HX9psT8WrGPlCBIhSKLSzOQ+be8e+DTFgjCvg3GmHviGlLXeFJl1WCmBSKEsakgNwZwKw7kzMioYm6TRmyPg3dFVf4GGXpm48/wBb9XYqW/FXzNVtj5fg86pwobtager4ezlDYrvDdJIZjqPj7ocO7KqDnUMfiITtViHbSGIwy9mXsiaTxRjOde+D18R/6CRzBW+kQR59nA9RsmcuckgvuVILmj+rXEeuDrTQu9ND7D+uMdXZ0qrd3tK14s7QLJZFJoSCnLF+A/XxjsB7Q3Ow5XcDv2LE9oJyO6Q47hRc2aom4Kg43heJzBHL1euJCy7PYA3wCDvAAEAF6gnWjHiQ8ctUlCQVJDgVyoNfEu3F6PDVdoON5tAE40w4HjT46m4gYpnREcfYqynRbh3DNfhz6hSdpsCS5Ce8BnGoGRxGEN0yimqZgONDjyOAPh8Yg5u0Vl7gWSPOJ3VciHZQ4eEPNmW0zUqqygd4sCDm7NUsK0D91MDzUw7bnode33hdAhtR3RHS6lJ2q0vL3g5HmgAlwRxIY0z0zxKuzky3zu0NMKOXcVZ9MYUTJCQkB6rGL4DeZ+6G6p9FJALJ3RTEkOBWgAcE93GOIcU51TJS0mR9+5dNuCb8nO/Xc9Wg7/WyJOBXTzWurFS4Ztx8+PBtIip+z5NmlTASlKaKmrWXK1OWvKPJNBRsBWH+0phQE1SkKYBkhSiSbtHDJS5ZyBkA7gGm9JxfkqvJCuqm3d8k3nQgpIGD7zACN+HFSu4NBhu/XH5SilSoNkmSdBuOsqG2h0lJUo2eU6lUVOLEkY3Us91P2UtqSrGK9a5yiXnLUScqpHhiRHZu0vRlSykYughQ5gEXRypCKdoJzktrcWtPqVeHqj1FKj8sdFvuo7CkvlYHZSBxYf1PrEaz5BLQpRtrnDqMyf8An6kxlqUSV4FST9pNB/GinjLjV/IXYur+WbwU/UYEFv23F88wOUO9zYjdTCyOz2tSKBSSn0SoFPgTTuIhY2JM2ssXFeiS6D91Y7PI04w1QpZ84gZ1b2QtZ1upgVHVRJI7k5nR/CLy2L6JMxVm6GdDlTFdZOF1Es9ksCpWVDgBjXGmIeLHtPpnZbPfTKT1qqA3eze0v1Ki+SWbE1xo9v2vNW8tKyJfYLM5CKMDjvVLOxxNAYaWWSO0qiA4oWdu0lBySPOXiXYVIB5tXCmq/NWdI2A51QLiVO2jpRPmJK5qxLlvuy0BgTni5WRmS4BIdzuRC2vaayHJIbBLlkvgOKjiToGzhtaLXfVfIYCiEigAFAAMm9rmtXa2hVW0x55+4d0a6dFrdBHPN1ICPs+3KkzUTUNeQoKDhw411Ebv0Y6QSrZJSUKClBIvp84ZEKGIOhzxzjA5aHxoBif1iYd7O2xMkTUzZRulDsKsxxBZnfPWKcbgxiGjKYcND9kj25hC9A221dSh+ylJClKfBIYuddG9kcs81SphKSerIJFQ1P6vXUHICKVsjyhSp6Cme6SQCaFQBHaFKkVvAmrEuCxiyomBMgqSpJT5ikkEFOBqBliQ1Kxwf4zhLarRmNriQZ+/oufVBpRkJ9IU1Is91yGdYfQA0ducNbXZ70tSS4vApUcwC1RxBYjlDWx7SV1ZvdkEpJfBSCx54cPfCytpAICu2GdwXJSKE6FjTx0rkoUKtFxywelbbRPXrCsQ5/1RE69SpsqxCSerBAKd1V2oQMeqScSo4rUKk6BIc9p2mJEq+ssguEJYFSvuDlV8BxGL/pIJMs9etX0S03gPSFL3cp0PmSUJzjMtqbWXa5qpkw3UAdyEAsAlOelaEnKseqpOOJ/tfpzYJaVKQB4qUO3VTaJaUhybhP0ZrVa19pS8WxqDWhdvOlhW6HCE1KRRR1UcQocMhVjjEJbLYTugXdQKngl88n4sMof7JSb6ZIqHF772JAbJIBJbQ6gHWIb0itRpwLK49CNlpvdcwAG+DU0AZJrgSCwGSSrE4X6w2UqLqJKnfXAkJHAh1GnnExWtqfQyEolgGZMKRddiXp41Ki2LvjjbbDtWVLAcuXKSaO7EJ5Ry3uLiaztdB2e3ssTj8x0bc+6MpIAIApfDDheBIpqn1iGyrIWAaqfBrve2HrMOp+0EKLo09eXqIgLnMtWjjmxY+14ZjnBw4x56H1WbEAAFu0jwStnCUYqoHSAM3YpPIMR/FCE+z0L0JryLY94GH2TrCsyUk7xYGgGgdNDAtVpQtLhTm69O8gepu+Fc4hwjXVWPptqUs/C0dXFMlziFKD5Urm/urDmzWlV3foMyTX4jnyiO2jP+jvIYrAdLEgEgEgHXD1QWVbQtAmUzLOzHBTcHHHAPpFNXBiu0Athu/GYWelUyEwZO3BTMsOasrRizY4x20WgDHdejnDSlGfKKLtHpzLlhSZSid9N6YogJLgkhCiTV0s+7wif2Z0kROQlylzg5ZKuHeHrwI4xza/wl9KHAktG24/C3ms76nNAJ3A17RxUnaJ4DCoDgmmNRn3vDcyZamI6tSVGhutXFnTnV4LPdTkOKgEZgjJXtHPjSDtu3eqVcKCoH9oG3rppke0dW0GJBMUaJe4mnIeNp253UkEMAN2mb7ylNubOwWEqJDlRlLUCOQIUDgxf4wpsJcoAKqCSHBCQVKYAkhNH7OQqxbCD2e6zhbpWlkkY1FCDmX73B1o4s1kUkKMzeZTJftEEJSCCKgGsdOuGvonM4n1PVeVipVHsqBkabp1b7SpBTqXuqNQN0gk5Uc8CwhlO2j1ISm6VKU9wOQSWKt4kYkmpOD5QvbLUEgqVS4kUIJTeJAxxd6Mxz1rBbaJBSoh1zApIHopcXy47hQu74AuODgsG0u6Wpnv59F6LEYouY1gFhr2+0GO1Qm1NuEkqWylF3al9OaU+iAmnFSqVTBtvTesskxeIBQS2aDdGD0ZC1d12IC3pvTZl5KmIZOASygSpswAUrA0wie6PTL9mXLWySZSgFDF03qYuSGf8AhHKPSPoiixrm7R4cysTiScxWfTZa3dlEgsSBn6XIivjB/wCz6AqISTglwL33Q+7y8NIe7Rk3CFKYqO6ty4QRgQKlRZmy3M6tErUATeJUc8ge8uT4R0w4uWgXCOuacApKRzc+P6741fyAo/8Azag/sMP8eMoUsKwSL3FyTwOV7i1eeOreQBb/AC3D9xgAP+foIipIaUwWSTklwMfRYMO4ZF6c4e2GWQWTUh1PkSM30B9SVHOErJUBJxVRBzGRV7h36BnhspSlSAQHbrFYhKE+aDnVsO0ogYVMuclPBJy5SSjE9Wgi8oYrUX3U8Sw5APlVG1TyqlBQEtglAqlKeGfEkE1MHmTgaAMhCSydA71Oa1NU6cBRotbO+JLn72ndjzI0gDb355/CkLpXV8k4c8hxbHixOcIIQ5/VOJg6xQJGOJ5nAeDeJgLLC6P4jrwHAes90OE2i5MXkMBhx4njCcCBDITiw2m4sE4Z501bMj+mcW/ovt5dmmqGKFC8qWTRQG6QCcFByytACXBpSIndlpWtKSEklPZIBIoGUk80Ec7o0iiqxjh09Dr7quo2Qti2OpCkG46rsxRL6KDuXxN3KGUmzoky5kuYCbylKSkmpzd8BeCQSM86wz6HzwLMZhLAKYakdWAE6YnwpkIbbenqXMS2KrpGdb1UHWhURrWPPGm4VXsm0/lc8W7VF9MbcbRJKLwIkrD6NVppDZXgCAMAcaNRZ6rgu+iavmtqE/dBfSoHE3ecQZYUnGa4UR6YD+AN7m44RV7ds4zU9YH3CAoYliceYNO8aR0sLWH0OstlMhohRdmQwvYqJZH3s1d3tbSLd0A2MJky95qXSniQylq9ng2UVapICQ5VuSwOJYkczTk7xoMwpsOz1XFMpYEpKtfOmrHiO+ka8Q4wGjU2Hvz1oqExA1KrHSzb/WWgkGiHRLbLJSuIJ3fFsIs+y9um0SQtBSJqVfSJJoVEBlNgpKgl3xd9IzKbMcv4DQZCHVktqpd0pUQXUxGm7Q8HHvi00hADdtElXDh7AFr9lnroA4vJWwo4LUAblEsqcp1Eu7kaZBu/CMcX0ktQDifMKc0lTgcOArlSuhEW7op0qVNZK1BV2rKFaKSQoNm14aEpGBNUdQc5uYRI95XKrYV7Gl2oU7breu+UlSQKFrwHaSRg74lNTDDZ+3FpdIKQQSqhNSN70S9AoeyE9p2sCZL3SHAQ4rvB7p8UDPKIyfZgia6VpJdwgm65GD5ZNjn3RmLSOiOCimTHS5hXJ0grJW0tSCtJaoe6QdKOH/rDK02BE+k1a5aUhRKRkDi9CHCb2sGs1bOX/dquvS6UqUFAAihAw7jEL0t22qVK+jZXmzCauCRun7yaE/f7rKM5jGp8iPfVNQZcTx+3IVIt9rSUKUADv7oU6ikPNICi+8QFCn+0K7B20qWu4snq1nfYN1ZyWlsCnGmjQ3tMkIlqu1SVBUsnNJAZ+IqDxB0iOlmijwYc1f8A8hUbQOK7GUPbGy1zo50yBUZNqIBHYmGqa1SCrBSCCClRyNXZ45N2jvqCnO8cKhnxRpj2d7Gl4UTm0m2qElCFMUOq87vd3SEggg0cqANBeOUPLJtUo7KVMMLqlgrAwY1Lji4xDPRXP/hNa8vbvzbgqjSkLUdlgKRuKCpZJIUD2VmhrW6CQHGRrrD8Lu3klNEBN3Us7lsQ5IA7xnGe7J6QKKxMlgdbmXCb49GazC9WhIUDzLxdhtgTEPdYjeuYKBYjmnE0NQXpHHxtOtTdpIPrx/PoijQYXQTcX/CitpWlV8y6FS8CAyRvBalE5gOH5E6Q1mW/5RItKb95g0qmCkgBZxqokXqem3KTnT0h0SpQQdy8qpVdK00vO4NVcBSjGKTtHZy3F6YAyioE3gSZpKlboqm6kpJdmuGNdCk0sAIg2579EragfUMFRtokOhJolSCFKDsGUQXScxuL/miSsNsuS1XVHtKvK1vJ3gBkm8CeIGhaE7Zs1UwEIF4KBQVJqHopOGCSsA969AIa7EF5CgXfdpzSuWr/AFEeMdV5D2+Hr+1YNNU3movIIbB0LGYUjeSRmdy+3ENziZ0g4EEKFKVceaRrp/LEhIm7xzJGGq0b6P5kEo8YZE3SpAJYOPvSzXxAIUO+LmuVgEWCTTJarpIzrQcCMT3dxjXfITMCvljP+4cvU/tsQMOefN4yAySHBZ2NNc/d641j/h+/vv8Agf8Avia/0qwBZpIlqcBIeZM3UtghOBIPqfgrmXFttCbqZSTRIDKOC1Nifsszc+Jg6kXb28AyfpF48AhDZAkOaAng0RSTeUVZA7oyGnckVPLjFbR/opfqNkpLQUqAOLsXzWaMfug14k6w3SxNagVPEf1NO+HIXfYefggnFQ0P2icD3aQrPsJkpvLHaJKU5sCQLwyDvQ4sNDFoaYU5gDdMlKIqe0qvIH3l+4c6IQZayS5qYLEpwhAgQIEIQvZZpB3SysUkYhSahu5x3whHUqYuMRhEESELWei04WiyLuqVvXisY3FkjsvkCCRwaErZPvJUfOTMIHpXSSpAGigl/CuJitdBtsdTOMsquyp4KVZs4KkkfdKVpf7Ri3f2UqWJlbwUynzDMVOOLEvhvM+McJ9OK5B30XOrtydLrURZtxapVBfWpaKUCxUJD4BSXPAgjIwWXKUJs1N5TXSRUg1KVU0bDmYcILzurVRYKQgjVwQpL5v3Zti80dmVEwlIYELwDAELA1LKvDktGkY6jsjrq6n0gFFbI2Ci0zVKVLD4IKQAfUMLtC71OREVvyibSeeLOkumzi4WzU95Z/m9gi+qtgsNimz8SkEI4zDuiml4juCoxeZMKiVKJJJJJOJJqSeJMb/h4dUquf8A5Fh27+H3V7WzBKJCk3BI4e0k+xo5LS5rgKnl+qd4gF1HBych+sI7adK2a0NQ1B/XvPidTDyxWg2eaiYKgFxxGaTzw5tEf1YHaPcKn4Dxh1ZbaBuNQ54qByIOXc0Aske3MIWj7XtaQEcQq6rUXr6XNGDHg+fGI2kgoWFjFJcMA7FLHHAw9t9hUJElJqqXeD63QgHvpBepKgkmo6stxUgm6O9JTGMMmo2Db2/C5bQGNntUnZtphMu6s0UlTlsboo/MkjviuSHXLMuaQVVRMJ++oS1vwmKu8pijlDy3ymAQ9bpKjolNVH+Z/ARFbElmfdUQo3EmXNGF9ASWI0UUkp9eIrrhvSHD1UUWw3Pt++fBQMycerXLUlihQo5pvMU8nD8ydYTRLAQkqACaqapJyAqeGPGJra9jAKlk31rSAphQrBQyz99CkL0crGURi5SlqJALDPEkCgZ6AAYmgBJhmwbrohwhN+sUreO6jJmS50H68Ti4kyL/AGzQdmrAHRzUA+L11chmpBftqHHcSOJz7u8mGs+1k5vxwA4JGQ44mJcmAJ0UivaNx7gZQ7QwZvOAyUMyXUMaB0iw9FOlRBCZgvEEXJmCsQCiYM6YHHnlTEqeo7SfWBnzA8RyLr2KfdWFhgMFpyumhI4Z8CIzVqLazC1ydoyGRqtdsc+XOCloAN5JLAi+WG9caqT5uWoxBiHtFoQpgZBmEAkqU6XPaIMoAEOWYFx3tFc2XbTLmrReAG8pClYS1FN4BTeYRuk8jQiJR5k7sXgp2IUeyoVKX5gHIFyQ26Fc2nR+Q6HXG3YqK7BUOZtvdME7XSCoKKgAxI7KQL26tN0PRVXbCJmzyBMUtwAVpUCQQbpZK0hxiAoEh+IyoLR0dQtIVNT9K5Sq6aEKAA1ckZYumlXdDozYVbyXcoZCmxKXdJUMQQkqZXEReajH9IHRUuHRkWKr+05IkrKC5mEuMrqpZISNTeSMMgrjSN2nJulMwYNu8WqnuukD+Aw62zPJWk3iQpIUk1wABp4qH+0dnfSSCgmqR1g4Hzv9NW0UI3tIOV/FaBLYlRK63V5OAf1ww5XdY1nyBSrvyx8foO79s3fnyIjLLBJYnrKILA5kk1TdAx15cxGv+RazqBthUMTKriCfpSbuo3hvZvo0JVMAhWgwspnpT1aRQGYbxCcEoSSAzmgKrxz7LkmG4lJUbiQqg3i4DDN9Ks+lBlDqexUboN4gADAIQBujUqYPlmaCGdptQAuJYgY+i+p9I+ocamHDi5KBCVmTJaC4SFHzQqobIscvbCVt2mqYp1m+7Vo4ozCjNwZhwhipT1MciwOITZBqlTLBwV3Gh8cPZBVSiMR35eOEEgyVkYEjlEFNBRYEKddqAeYHtFYF5JxDcRX1H4iBCTgQp1WigfUfX7njipRGII7oiVKd7NmsocC/cSHHi38yo1fo2s3ZiiSWWMcP2aFU0BGPFznGOypt0gjL9NGt7LnAWSTMS5ExJKiMaNLame6OVdIwYy0dapqAHVMtqLQFpXMQFNQKFFgJJCVEjEEBJqDiBnFh2ZaetlLUD2UuFKpUEUWQ4JDdoGoOAMMdqbPvhMxIOgKe1ikEDTdAbnEP0o6Qmy2bqHvTZgzLhIxKm0eiQzEB6jHlVKJrQ1mpPhdUYaJEpl5RukKZqUWeWoAILqDlqA3RgXNSe/wol1PpE8h8W9kDrjmX519sHltiU0GhxOlXju4eg2hTDGrYeK6pYSGCampcvyFGHHPLSElTSaPTQUHgKR1TGt4udR8CY5c+0PX8I0woCLABg3V/aT6/hAuD0h3P8IhNK1nZ1r+UWSTMIqsklqXVupKiH7VUOw9LKOGyXE5MFhQOQzVyAujuMQ/k92unqJkkmstQWktUhRYjHAKb+aJebPKEzDu73awuIQC+bgqDe7OuOhUFCoWu0n8rFi6BqNzM1lVXpJMWWSCR1jKUKlV0dlISKnMnLBzhBtnBUmyKKRdKyzKd+0nIVCqOwqIiNo2pcxSlGbMUlWCbzBsAH7OGVIYLtJCbl4pS7lCXrxJOPrjfU6UIp0oYGqwr6QSUgBUtSltdN1W7iSlRcOFAlVBjfLkGIXaExZxO5klGFNaU/iqIYda2FPb4/BoEqcU4YZjL/fjjC22V7aWW64qY9MBp+sTBIc0Vgz6Gh7lYHvhJUsakcx7x8IhWAoiVMXGIhYnzk0IxAy4j7Ps5NCfVHge8f7wZKFAuAfCBSrJsrZxtSkKQQkmWtMyj9lJSSBm4Wmh10wvOyLGiXLCASVDG8O0Mg2bCrZjlFR8nloa0FDFN8EsxopIJ3eBD0xcJxiwqtV5ZvAhTuAMeDsN1qcaYDGOTi3PzZdhH3QxrXS0qakpBBQoXgqoUcBlU6VNcdYN8gYuKLyUzOKFjrVg/HnCey9oBaglRSPSS4o9Lwr+qxJ2pAVRNQ5A1BBrQe6OWTlNt0r5uHc87hZ7002DcCFJDJK3FGCCoEkfd3SSMgXFAYiNjSFLmBRDJd1A+jgXOATdZL5lIZ40Pbku9JEo1vFKRRyFhTpViLwCd4seyFGK3bLD1CQiepzld3ULOVWAlpGQa9iW06WExJfSyameT7qt8iJ3UbbbHLllyXly9xAYpcMCQPSJfeW4Awc4RonkjtpmKtALXUy7NdADJSCJqmTQaivsjLduKXOliZdcp3FBmSkpe6G0YnGlBSNN8jskibbiSKmQlIFS0sTUPSgDgj+ExuIIbLteeZUMiR3rFrRbCaOOLYchrzhrDokLyZXDPuz9vPJFUoiuI1FR36d7RpkaK8JOBAgRKlCBAgQIQgQIECF2AlRGBI5UjqEE4B/dz0g7JGO8dBh3nPu8YhCOiYo1Ki2pr3AHE/qkX/ZyiizS0JZki+a7u+ErrgHwekZ2pRUfUB7gMo0ddkMqXLCwoFMmWVBsFGhAyd6cG4RkxDQ+GnnRKXZTKVt3Sf5NZjvJUqYdxLEMwLkZitHpnQRndttBnLVMUt1KLm9TuGTDDEQvtu3GYsPglIYVYPVg9WAuitaVhghD8hichFlDDspCWi5UNFpKMmzKORbM4gDVxSCzFvQYDD4niY6ZrUS4GuBPE/CB8oV6RPOvtjQmuk4Dwp1x4fyp+ED5QrVuVPZBdF1xMonAHnl44R3qwMVDkN4+qnrgqlE4l+dYLApT7Z+1lyFXpTAsxKgFOKHAhsQDg9MYUtvSKfNF1cw3dAEpHB7oDtEbAhMjZzRdRARxN1qDi/wAcjBjQULp45cxlzhOAlTYQ6IRnGngfcYF0a+I+Dx1wcacsPDLu8I51Ryryr/Ud8CELnEev4QomYcCUkaFz7oQgQIiU4ZBzI5AkeuOCSnKvP4JrCECBRl607kLWhSVAtdIIyHuh9N6QTlk9YULByUEnuBx8XiHBaDso6tq9PEwjqbH3cJQJbopqw7TShQUlAQoVG6pQf+FSAHwwi+bJ6WSZyWWtKVtgkkOqoAZSagvhr3RlJYY7x9Xjif1WOotKgoKBYpqGy5Rmr4RlURdBBJlaVtTb6rqBLLIUguq+kkAlklKgosSEvgQQoYNEXJnKAYzkFh56kVS9N6jgmlS2oq6adP2gtSyt2JyGFAwA4MIdWPbq0UNU5jLi2hamb5gwU8KGMhqR7S65urlZ7FLmTLiqiaLhCbyt4F8CN27RXaNMKGLv5MAU2i3oKboSZLFwQqs6oI8WfOM2k9JZUiQVyyFTlUlpaksMxKxhTIA+jShi4eQe1KmKtylKKiTINS9SZ7wga4yToLd/HsUMbBlY3CyZ+rv6Qor+v6rCMCN6uTjHJKv9KvAM/rghCcwoHuPwhKDiccHpoajwNIiFC7cT6Xin4EwLifS9RgdZ9lPrHsIgXx6PrMQhBk6qPcB7z7IHWAYJ8S/wHqgXx6I8T8YHW6JT4P7XghCF5SqVPACngKCB1bYluAqfgO8xxU0mhJbTLwwgkShLS57EMGDh8yRoTpwwjQukW2PlEnrksJYQAQk0IL7gbNmSRkAqM3jsI6mHEHglc2UoVAklRJJL5AEmprl4QVcwnlkBh+uMFuxyLE6MhBJAGJwjkcjogQuQI7HIEIQIECBCECBAgQhAgQIEIQZCmIOlYLAgQlDOObHmHjl8eiPX8YJAgRCPeHo+v+kC8PRHifiIJAgUQj9boAO73mscWpzUvBY6YEQuQIECBShAgQIELsa9/wAP399/wP8A3xkEa/8A8P399/wP/fFVX6VIWQQIECLVCECBAgQhAgQIEIQIECBCEdjkCBCEWHo70SXaJklK7yETnKVC6XCSL9LwIxGWJ5wIEI8kNMIUz0+2ZLsSZUuQyLwN+jzFMwBvMwGLgEVOEUaOQIWldsoQgQIEWoQgQIECEIECBAhGKSG41EGkSFLUEpDqUWAoHPfSBAiDohPLXsKdKMtK0MZrXBeSXcsMDSsXCxeRa2KTemLlS6PdcrVxwF1++BAjPUqENkI3U7avIjLMhJlT1ibmV3VILDQJSRXieRivWjyP2lKbwnSFJDuXWGHEXD6oECMwrvBhWFoVXX0atAnCT1e+rAXkseLvF92d5F90KtFoZVXTKDjFhvq/LHIEWVazgBCGtBTrZ3kdkhbrtClhlAjqwmpBANF5e2CzPI5KILTpgIzoXbGhHvHKBAhm1HcVW4JhI8lUtSG69d96Kui63FOOnnRK7H8iksTP/kTlTEAVCAJeZzJUYECJNRwCQXKUt3kesSHItFoqd0C5u6AkornDIeQtaw8q04nBaBQakhemiYECKvnP4q6Aq1bvJPtCUkKMlBSSQCJiKs+pBq3+0VW02RUtV1abp0cH2GBAjTSqF2qVIxr/APw/f33/AAP/AHx2BDVfpQF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" name="Picture 4" descr="http://www.elrst.com/wp-content/uploads/2008/05/refuge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0"/>
            <a:ext cx="2743200" cy="3733800"/>
          </a:xfrm>
          <a:prstGeom prst="rect">
            <a:avLst/>
          </a:prstGeom>
          <a:noFill/>
        </p:spPr>
      </p:pic>
      <p:pic>
        <p:nvPicPr>
          <p:cNvPr id="14" name="Picture 8" descr="http://www.mpg.de/4407053/zoo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200400"/>
            <a:ext cx="6477000" cy="3657600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3776697" y="0"/>
            <a:ext cx="53673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THE AGE OF MIGRATION</a:t>
            </a:r>
            <a:endParaRPr lang="en-US" sz="4000" b="1" dirty="0"/>
          </a:p>
        </p:txBody>
      </p:sp>
      <p:pic>
        <p:nvPicPr>
          <p:cNvPr id="4114" name="Picture 18" descr="http://4.bp.blogspot.com/-vU_7Rwk7aIA/T6B2NW5QiMI/AAAAAAAAGiw/tv9hWoY9TJQ/s1600/Pg-5-heathrow-rex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3733800" cy="32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CHARACTERISTICS OF</a:t>
            </a:r>
            <a:br>
              <a:rPr lang="en-AU" dirty="0" smtClean="0"/>
            </a:br>
            <a:r>
              <a:rPr lang="en-AU" dirty="0" smtClean="0"/>
              <a:t>MIGRANT SPIRITUALITY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r>
              <a:rPr lang="en-US" dirty="0" smtClean="0"/>
              <a:t>COURAGEOUS HOPE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400" y="838200"/>
            <a:ext cx="2895600" cy="60198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Perilous journeys</a:t>
            </a:r>
          </a:p>
          <a:p>
            <a:r>
              <a:rPr lang="en-US" dirty="0" smtClean="0"/>
              <a:t>A long, difficult, and complex process</a:t>
            </a:r>
          </a:p>
          <a:p>
            <a:r>
              <a:rPr lang="en-US" dirty="0" smtClean="0"/>
              <a:t>“Hoping against hope”: a sense of hope that continues to believe and open itself to possibilities of transformation that can never be fully spoken of </a:t>
            </a:r>
          </a:p>
          <a:p>
            <a:endParaRPr lang="en-US" dirty="0"/>
          </a:p>
        </p:txBody>
      </p:sp>
      <p:pic>
        <p:nvPicPr>
          <p:cNvPr id="6" name="Picture 12" descr="http://my.telegraph.co.uk/iamlao/files/2012/06/2066001554_2bc75c908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81400"/>
            <a:ext cx="2514600" cy="3276600"/>
          </a:xfrm>
          <a:prstGeom prst="rect">
            <a:avLst/>
          </a:prstGeom>
          <a:noFill/>
        </p:spPr>
      </p:pic>
      <p:pic>
        <p:nvPicPr>
          <p:cNvPr id="29698" name="Picture 2" descr="http://t1.gstatic.com/images?q=tbn:ANd9GcS8Sli5xGs5vt3scYIMdXyi4bylGXzr9wyQsQ198vUxfsNrmr9Ol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600" y="3581400"/>
            <a:ext cx="3733800" cy="3276600"/>
          </a:xfrm>
          <a:prstGeom prst="rect">
            <a:avLst/>
          </a:prstGeom>
          <a:noFill/>
        </p:spPr>
      </p:pic>
      <p:pic>
        <p:nvPicPr>
          <p:cNvPr id="8" name="Picture 14" descr="http://blogs.phoenixnewtimes.com/valleyfever/desertdeath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9600" y="3581400"/>
            <a:ext cx="1828800" cy="1905000"/>
          </a:xfrm>
          <a:prstGeom prst="rect">
            <a:avLst/>
          </a:prstGeom>
          <a:noFill/>
        </p:spPr>
      </p:pic>
      <p:pic>
        <p:nvPicPr>
          <p:cNvPr id="29700" name="Picture 4" descr="http://www.mattnager.com/gallery/large/MigrantDeath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4600" y="3581400"/>
            <a:ext cx="1905000" cy="1981200"/>
          </a:xfrm>
          <a:prstGeom prst="rect">
            <a:avLst/>
          </a:prstGeom>
          <a:noFill/>
        </p:spPr>
      </p:pic>
      <p:pic>
        <p:nvPicPr>
          <p:cNvPr id="29702" name="Picture 6" descr="http://www.usccb.org/about/migration-and-refugee-services/national-migration-week/images/home-montage-272x20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4600" y="990600"/>
            <a:ext cx="3581400" cy="2590800"/>
          </a:xfrm>
          <a:prstGeom prst="rect">
            <a:avLst/>
          </a:prstGeom>
          <a:noFill/>
        </p:spPr>
      </p:pic>
      <p:pic>
        <p:nvPicPr>
          <p:cNvPr id="12" name="Picture 2" descr="http://img2.imagesbn.com/p/9780888999757_p0_v1_s260x42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1066800"/>
            <a:ext cx="2476500" cy="2238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1020762"/>
          </a:xfrm>
        </p:spPr>
        <p:txBody>
          <a:bodyPr/>
          <a:lstStyle/>
          <a:p>
            <a:pPr algn="l"/>
            <a:r>
              <a:rPr lang="en-US" dirty="0" smtClean="0"/>
              <a:t>   CREATIVE RESISTANCE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914400"/>
            <a:ext cx="4495800" cy="5943600"/>
          </a:xfrm>
        </p:spPr>
        <p:txBody>
          <a:bodyPr/>
          <a:lstStyle/>
          <a:p>
            <a:r>
              <a:rPr lang="en-US" dirty="0" smtClean="0"/>
              <a:t>Multifaceted: local and global, communal and individual, formal and informal, public and private, as well as religious, cultural, political,  economic, etc.</a:t>
            </a:r>
          </a:p>
          <a:p>
            <a:r>
              <a:rPr lang="en-US" dirty="0" smtClean="0"/>
              <a:t>Creative and imaginative: folktales, jokes, songs, rituals, codes, etc.</a:t>
            </a:r>
          </a:p>
          <a:p>
            <a:r>
              <a:rPr lang="en-US" dirty="0" smtClean="0"/>
              <a:t>Strategic Acts: change in names, transformation of marginal(</a:t>
            </a:r>
            <a:r>
              <a:rPr lang="en-US" dirty="0" err="1" smtClean="0"/>
              <a:t>ized</a:t>
            </a:r>
            <a:r>
              <a:rPr lang="en-US" dirty="0" smtClean="0"/>
              <a:t>) places</a:t>
            </a:r>
            <a:endParaRPr lang="en-US" dirty="0"/>
          </a:p>
        </p:txBody>
      </p:sp>
      <p:pic>
        <p:nvPicPr>
          <p:cNvPr id="35844" name="Picture 4" descr="http://t3.gstatic.com/images?q=tbn:ANd9GcRwtXsVoCDmR5WFVAYZUCTAD3W7QkmvGKIs726LEgBH-EU6pJS_1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838200"/>
            <a:ext cx="2362200" cy="1752600"/>
          </a:xfrm>
          <a:prstGeom prst="rect">
            <a:avLst/>
          </a:prstGeom>
          <a:noFill/>
        </p:spPr>
      </p:pic>
      <p:pic>
        <p:nvPicPr>
          <p:cNvPr id="35848" name="Picture 8" descr="http://www.caramasia.org/enews/2009/domestic_squar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0" y="0"/>
            <a:ext cx="2667000" cy="2743200"/>
          </a:xfrm>
          <a:prstGeom prst="rect">
            <a:avLst/>
          </a:prstGeom>
          <a:noFill/>
        </p:spPr>
      </p:pic>
      <p:pic>
        <p:nvPicPr>
          <p:cNvPr id="35852" name="Picture 12" descr="http://www.tatakexpat.com/data/imgs/as-is_151/say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67200" y="3352800"/>
            <a:ext cx="1981200" cy="3200400"/>
          </a:xfrm>
          <a:prstGeom prst="rect">
            <a:avLst/>
          </a:prstGeom>
          <a:noFill/>
        </p:spPr>
      </p:pic>
      <p:pic>
        <p:nvPicPr>
          <p:cNvPr id="18434" name="Picture 2" descr="http://www.cathedralsacramento.org/images/Toribio_Romo_BookCover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1800" y="3276600"/>
            <a:ext cx="2362200" cy="3581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8362"/>
          </a:xfrm>
        </p:spPr>
        <p:txBody>
          <a:bodyPr/>
          <a:lstStyle/>
          <a:p>
            <a:pPr algn="r"/>
            <a:r>
              <a:rPr lang="en-US" dirty="0" smtClean="0"/>
              <a:t>STEADFAST FAITH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0" y="838200"/>
            <a:ext cx="5257800" cy="6019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91% of the world’s migrants are affiliated with a religion.</a:t>
            </a:r>
          </a:p>
          <a:p>
            <a:r>
              <a:rPr lang="en-US" dirty="0" smtClean="0"/>
              <a:t>49% of the world’s migrants are Christians.</a:t>
            </a:r>
          </a:p>
          <a:p>
            <a:r>
              <a:rPr lang="en-US" dirty="0" smtClean="0"/>
              <a:t>Migration counseling given by priests</a:t>
            </a:r>
          </a:p>
          <a:p>
            <a:r>
              <a:rPr lang="en-US" dirty="0" smtClean="0"/>
              <a:t>Prayer, Eucharist, popular piety</a:t>
            </a:r>
          </a:p>
          <a:p>
            <a:r>
              <a:rPr lang="en-US" dirty="0" smtClean="0"/>
              <a:t>Participation in church activities, e.g. outreach</a:t>
            </a:r>
          </a:p>
          <a:p>
            <a:r>
              <a:rPr lang="en-US" dirty="0" smtClean="0"/>
              <a:t>Keeping their faith in the midst of hardship</a:t>
            </a:r>
          </a:p>
          <a:p>
            <a:r>
              <a:rPr lang="en-US" dirty="0" smtClean="0"/>
              <a:t>Drawing from/engaging their faith in the struggle for justice </a:t>
            </a:r>
          </a:p>
          <a:p>
            <a:endParaRPr lang="en-US" dirty="0"/>
          </a:p>
        </p:txBody>
      </p:sp>
      <p:sp>
        <p:nvSpPr>
          <p:cNvPr id="12290" name="AutoShape 2" descr="data:image/jpeg;base64,/9j/4AAQSkZJRgABAQAAAQABAAD/2wCEAAkGBhQSERUUExQUFBQVFxcXFxQXGBUYFBcXFxQVFxcUFRcXHCYeFxwjGhQUHy8gJCcpLCwsFR4xNTAqNSYrLCkBCQoKDgwOGg8PGikkHyQsLCwpLCwsKSkpLCksLCwpKSwpLCksLCwsLCwsLCwpKSwsLCksLCksLCwsLCwsLCwsKf/AABEIALcBEwMBIgACEQEDEQH/xAAbAAABBQEBAAAAAAAAAAAAAAAFAQIDBAYAB//EADkQAAEDAgQDBgQGAgMAAwEAAAEAAhEDBBIhMUEFUWEGEyJxgZEyobHRFCNCUsHwFeFicpIzQ/EH/8QAGQEAAgMBAAAAAAAAAAAAAAAAAAECAwQF/8QAKBEAAgIBBAEEAgMBAQAAAAAAAAECEQMEEiExQRMiUWEygRSRsfBx/9oADAMBAAIRAxEAPwDzB+SVz1WtLnEMJ+IfMKcrsxmpK0UNUQPKWmE565pTAnpuU40VWmrMqQhjzko2p701okpMYrXJYStYkKQDXtULlI4poQAwtXBqkISQgZHhXYU/CkQI4J7VGnByYE7QnYVE1ylaVJCEIXAJ6TCgBiRPhJKYCNXFK5JEIAY9iq1aCvQmFoSasEwZBCsUaifVYFXxQqa2sn2Nv6Oc7FU2WpMbTpzPkEVrPDQAYLtecfcqS3o4ZJ+I/JYc21y9pJdEFvahoOp5zp5IxRoQyAqLAHOaOsnyCJBVAUatQSdVya6iCZ+6VAAEPIzGyLUKwe2d90HU1vWwmQrcWTY/obVhF7UzEpw4ESFABmt9lZZt281aCrUirOgU0IhqDNKxqQDNSAIA4JlRPTCUgIyEhClITXDNAxsLkuBMc6EALC51NRmqnNegQhCSE/EEhTA5rlOxyryntKLAtApYUTHqZqmIjLU1SvCicEAIUi4pCgDpTHlK4qJ7kmAlQplKnALzt8PU8/RMxEkAbmFLWhzwwfA36hY8+TikTSFs6GJ2M+nMdVLUo5zKndSEbqvUnQbrETJLChEnnkPL+/RXqhIZ8vf/AEVG2noOUf36pLtuY6Z/ZAiqZ20SqNoj9y5AEV7weNEKqUCFvryzQO84csscj8m6eFPoBWN3hMHQ/LqiZYqVxZQp7Otlhd6H+F0MGdfizJPG0XrdmSnISUwAE8rpIoGQuISlqXAgCOEwtVjCmlqVAQBKCp+5SOpQE6AqPUZCle7NMKQyPAkLVKTCalQEcpzHJSmQo9APlcHJoK5OwJWvVinUVKVI2ompCovzKa9qhp1VPjVidiK7hCYQrD1XeEMBrnKConVHwmUyS4Ab+3qqZySXJJImtWYA55yIBgH2+v0TLKkQc981YuagAaDmHOA+5+iXunN0K5snudk0TPeoKTZeDy/oSPedyprWnAz1KiMtMKqVHGZGpMegVx2TSVSqmPRAiGpXMnMLlUe0knJcix0eh3NNDLm2Rw05Va4ohc07FGTvLZCa1KFrrm0QW8s1ZGRTOIMo3xbrmETp1gUHuKMIhZDEwLraXI3w2c/JGi+HpyoyWqWncjdb93yUljCuhc18p4MqQCNaq11V2CtOVWohiKq5T92uFNRoZBC7CphSVq04TUqte5jC4MEuOWQz230OnJJ0uWCV9A4000tU5YmlqdCKzikClNJaLg3Z9jGircFoxCabHZzye5ozIzBjkPJUZJrGrZOK3cIo8K7M1a0OP5bHaPcPi/6t1d56LQUuwtINOJ9V1QDQQwZakYhn7758i+td1C7DDKwIhuFhxDWQAYLYyMgnzTvwtWAHVQC0ggOc5zgc2l0jeOR3XLyauV8ujTHEgfc9h3xiouxa+F/hdlsDpOWhw78is64lri1wIcDBByII1BGxWypcQrU8TTqRE4iYMCCJ0zA5zh2Vjj/D6dziAA73ui9lQfE5wOTH5aEZSefTPTh1bX5dfJDJhow3eKKq9QlxBIMgjKNxHNRvqLoOfBnobVcpbFuZO8H+/NQUhiPkiFtSy88vPcrFllZIq8TeZpga5n6AK0Q9urg70j6JhaDWk/pAA/vqrFUg5grOSKzteit0a4PqhdxXM/VMZdwZCVgHLmsIA9Sh9046DIlRUroud5KRz85QBLSbAASqvjXICj0cFI9ijolW2UpXOOwC61FDbm3Wjuy1gzPoMyhFa6xfCwn5/RaMemy5FuS4+Xx/pRkz44va3z8dmYv7RU7GphJafMLQXrcvEwjqh1twOpXd+UMv3HJo8z9lpxKWF7n1+n/hmnWTiPZMKeIZDNFLLsZUeJccA6iXe2yNcI4K2gAT43/u2H/UbeaLOuHERCefX+Mf9luLSeZmVq9jsI8NR0+Qj6oTeWlSjm9pw/uGnryXo1CMO8rq1qHAgifT6qnHrMke3ZdPSwfXB5ky8BUzQCi/HexQPiokMd+39J8iPh+nkshVrVaLsL2kEbH6jYjquli1kZnOyYJQ7DncpDbofb8badckTsrprnNEgAkDotanFq0yimGOF9lKroeaNSPibLA5jh1BcCQtHwbhPdFx7mpTcYlxpua07wBjPPQQtTw+gAHEZkBrdSYgHLPMeSDVuIXF299O0DGU6bsLq7v1OHxBmRyE7DlmMguNlyvMueEbIP0nVcgDj/Y99V80KDjUecTnAxTbAz1yBcTPp1Wavux91SBLqFSBqQ2Rp01W5uaXELMd93razWjxsMnwzMwQCfMZjyCN8N4426o94zw4siP1BwgETBnY6aRkrcWolCNdlc1ulfR5FwHhQq1ZflSp+J7j8MDRpPU/IFaS7vscNp1JD/C5hYGgNMQJM84z5e9yu0tdWLXMY99XN58LYGWh0dlPKSRAhUm1i9zqr3h7mjA12kmDA0E/Fl5yqNVm3u/+ssxRor8RvmW9MtZGWTjGZOEQBPSDyHqqdhw6pUAJrsY45hj2uaOgxwY9Ve7P8EF5Xx1D+XTM5DVxPL5+y3t12Tt208QMSMjiGvrqqIRjBc9+WTalPlHm9UPpuLKjSHCJGsiBnyORBBGRCs8PuwzvIkPLQGnUuJOXrJHsVpOKcOFSxFU4cdvWNLFGbqZwkNJ3gvMdCs3Z0iO6LQ1xFSA0nwnWGxps0ztA2lXWtjX2QtuS/oMv7OWtYnvKQxuAJdm10xBPhMAyNAvO+1XATa1cMlzHZscdY3aeo/lej1ahZuDB8RAgYiBDRPJsCOQHWAnaV7X0nNfmCPY7EeShDNKL+jS8UZ4/swNofCeaIYoDRMADzzPMIXbmAr9IEx5TOXProFqcrRz65JaNQBzicpAz23H8JlW5bnH+ipRTlhMnkM1C+lkATJPPb+5qIA3uy4ylNo4kDREmUwBofPVQV2k6H4c+vmlQyBtiW6nM6qRI+tz1XD+/dADo5pVFJSIA3lG5RA3mFmLfQBCru1NJ3/E7pHVcRY06E/8A78gs+mhGeT3dLl/o3ZsjjD29vhfsvUaWIGpUPh18+p5DoqdxxkuOCg0fUnyaPqU99R1w/A0fltOuxI5/ZFbLh1OnJAGI6nKTHM/wp5srm7n+l4RXix17Yft+WDOH8De6HXDi4x/8YPhz5xl7e6P0rcABohrRsIACjdXA5BOoVdy4Aex9Mlkc2zdDGohG0sm+asMtghr6Re3wOcCOU/UhUjd3FH4j3gnzMeiiTo0QoAlMNEEpbe4xNBg5jSD/ACpqbukIApV7L7INxDgDaohzMQ2kZ+Y3C1hjzSGoAmuHwPtU0ePce7DVKfipMqObu3CS4dRAzCEcFouFzRaZH5tMEGd3tERqvcX3he/CyOpOyq8X4JQfhe8B1RjmuD4AcC1wMTuMtCtMMzXZjyaZXcf6NOGtptJc4kajXyjkEG4HYvt7doaQWNdULg4gHOo4gN8JyIiOripLO7DqQbs6ZIiAZ10E6f7KuUa8UozJaSDBA5kHxHSCPdN/ijMl7mdeUKj3Ob4RTIcJkE5giIwiOep13WZ7O2P4S1fSqZOc/EQRijEAABkdmGeq1DL8CkXukQDEkGeWY1kwqNYtDHZEPyJI01ktEkblx1jNKPkH2jz7iFVxc4NotqtbidLgAILjIALgJEOz195TKzIt2BrYDz4ejnZhvrI9kPr1mEPNRz8JAwYS4S7E6HO5gZeiJuuQ3uKkglkOawg4fAWEE88xMKp/kkT8M9T4V2bZZsbTIEOY0nmXAeIn1J+XJOuzTdhE+HMActI2y0Cx3Zni9S6qVatR5NQ4fFllrhaBoG6iFo751QtIyGWRAIdnlrOXmpSaTovxcxtkfa7hppcMOg7yuKjhyDowjzhrT8l553sU2aiamoIEZvBIB6SVrL3tZUvrFtIU3PqMqQ+pkGvDAcLhnqZE9QeeQu37PVYp4j3fdwQQMTsQBggRGRcTJPLJSk10Z4xlJ3Q27DW5Bjqbf0hwzJ1xuz1M755baLN8ft61UYaTHPPQZDLc6Bbf/GBhOMOcTHifBy5ADIDpG55qcwOkKlzo3Qxe3lnmXDP/AOfXBzqOZTH7ZxH5ZfNGmdgCf/v9MH1l2q11apB6HI+exUNWoR4htr1b/pP1pEf40F4MzU7AVI8NVpjZzSAeQyJ+iz/EuAV6JJqUyRs5vib8tPVejm+jVV63GRESP58k1mkuyEtNB9cHmdO8IEZED3+SZSc2SXf7R/j1tTqHE0Br+YAz8xustVLmyCJWiGVSMc8Eok9a0kTr9fdVDTIOvofon0rrkSOmysGuHZOAHXIq0pKwuCMsM9UivNsORMdDkuSoLPS6lm1wIOhWcvODvFRrW7zB6QdfdaSrXhQzz1WLFNwdo6MoKapi2FmGNDRl8z5lWRSHMn2UbKwSm7Ci+ey6PHCJ2WjT+71iFPRYzZrfOFS/GbBMF3GiRKwm6m06gKRtNo0j0yQQ8RzTHcVSJGhdUaAqtW86oI7ivVV6nEJQMPt4jG6ircUWbfxArhd9UErQbtr/ADcZzUz+IyJlZi4vcImdOari2u64GFhFPcyGkjoJlSRB8cmltO1lO3A7wkgk4WtEkwdtgM+aKdmu0Iuy44hRrAkNp4vip/pguBDiJMiN8oQVtlSaAKjQHYXAF7Q4ThccpB5D1RGl2dojF4aDpGRgCCDUzGURDTrsM+uuO1qjkyUlK6D3FK1OjTL7mptkzEMbzGjQABnzg+YWa4J2t/EMNOpLaok+GYc0T4pa0wee3I7Kep2SZn+VS1GjnggAnKQeaiveE0bai6oGNY8NfniJEQdqhM7aZqVJLgim3LkxXDb4lsMOE1BgzMbnwmBMHf3RNmLu3tcA51OZDTOXinD+7IuPPLmsx2dug2oGnbxNMT4gDG/UiVqLAOaab6LXF7pdUBOYggl0HOZ2E6ZbhU5I7WWxe5G47DW9oKQqSG1iCHHE8iJlpIPhGQGnVH6vFbbA+a1Bzw1wawVG4nOjKGzJ9l5jZ3RYS+2qd0dTT/TOuRGQBOxBHVR3/F6tRwdUZRY5vi7yWSc9AKZMkjy2Sk0+Rwk1x4N1wKgwENGQwwANMtvZHKjGRmF57ZcaBDXA9QUWdxyYyJ8pMFZoyrhnRnjb5RorssfScNx/CzYqjcp/41xBywgjOfshd5eeJobuY1jXLXZWS9woJwTL5Jdk0F3lnB12URDsJlpDo0Iy6qThNPIuOKTyxZRB/j5aq065A3eIynEchJ5+f0TeL7KP5L+APVtXVG5SS3POc/dDLjhVb9jyOgn3hay3dizD3gid59Tl0+at94/XvS0aRH8ymsS+SD1D+Dzu44JUDcUGNwQZHnlkgl5YncL0/ilZ+F3iDgWmZxDKPbbmspVwEbfJKUdpZjlvRhK9qQVAHEZfVbitwtruSEXnBRspxyUVzwpgD8QB/pKrb+DGdlyt9VFHoM9G7yVE+uoK9RUalztKzG3oIfioyUbrlDHXIlNddhDQKQVdd5apjL/JBKl31VU3xGiKHYZq38lV33yFmsTmmm4SolYUF71SPu+qEm4hRVbko2jbS7Cj7xUn8cAOFsvccgAgFeo978MkyYAHXQL0Xsh2QFIB9QAvPy6BWOCirZVHK5uor9juzvZx9RwqVtdQzZv3K25tw3CwZF2Xpun2tJrQqt5eEPaR1HuocF/KIO0tkx9Ms2jfPPYjrK85v2VGU5a9zCM4a4wciNPIn3Wz4pxAmW/qKynG7gMpuJ5R6nIKceGU5Eq5AI7U3TdK9Qa789Vb4x27r3FDunk5xidiccUbRoATBjTJASWnommkfNbnBeDl7n5HUbstIIMEbrX8H44KmAy1r2SCDPjEZZ5mevpusS5qtcJtu8rMZJGI5kagamOsKuatckoN3SN3XoMMNaO6LXeMtDnFzXOIxYZiYO3IhUbnhbSKjjWJGtMwIMnV7s4MnTL+FuuF8Pp4QByGup2kzrokv+z7SMhHUZEeyw+p9HR/j8dmEqXvdD4G08IgtbiMkGJOITJgkySp7PtU2NY6HJV+NdmKlN+IkuYdDy6H7qrW4VDVJqL5JQ3wVMOu7QSNVTbxXHVptGcvH1WRuKeEor2fpTXpnfENYj55J7K5E8zfFHqfDbT8kvd+WxuJzj4ZyE5CBOnzWUPa+pizpju50Hx/+jv0iFqxwDv7ZzBU7tzgYaIwk5xm2BrGyE8G4XjtmUyGnECSDpiBhw/7SOat48mF34Ote0ZpkFxFSk/4XwA4AHcDUjcFaIVQ8AtcC06Hn1hYi67PutqjqbXEsLTVpznDmxiZ1yPyRrs3Q/Kd3jsJa6I6RPpqikuiFu6Zb4m4mWtIMtzkaTP/AC/hYiv2duGGcRe3mwwR5t+y2N/SaXDCcjlv7TEH3XNoup/8m/MKGR8mzTr2mStuEtd8VR/k4vafsr1HgbRoXepn6rRYmnNwkc+XmoazWfpEc/6FS2adoL/xwSKVxE6lKlYbUZ+pxApn4idVLxrhD6LubD8Lv4PIod3RViKGxajwmmqoqtN3KVWJfyUhIsOqqJzk0W74k/IJjeH1HH4T6ood14HOr9UjH9VaodnKsbBWuH9mqj3ZwG/u+yHQLcynSpSjfDuy7qsYpa35/wCkc4T2ep0yDEnmVpGMAVbkWqHyZ627DUGua8NIc0yDJOfUFaGnTDQnufkqla6AStvssSS6Jn3cIVxC6kKvdcSHNDLu+ySJNocajnEuOoyHpqVle1NwSQ07mT6ZD5z7LRfiw1sFC+0Fo02+M/FIIO+Z09oV2N+4y5l7HRkCEraiVNIW05hKK3PNSUKuFwc0w5pBB6hVYTwU7vsD1Xg3aVtWiD+pu24O4WttbsPA3XhXDL80ngjQ5EdF6jwXiMAZrBkjskdbBk9SP2jS3Fg17YICzHFezxAOEZcvstFS4hO6nc6QoF7+zxjjNmRJhL2VqzcMHKT7NPULZ8e7NvrYywDPSUN4F2e7uoDGbQQdcpEZwZG6shK1Rkywadm+s7x9Om1wADdnaAHqdR6rEv42aFy/BL6VV8tj4mvJ8YbORz6q3x3iNRpYA7wMghuweRJdhPlyTuAvY2qKjoqYZceYc8Buh3iVeo+WYN/NIJXdqarZMipo0cgQQQfQzlOgQrgl02jU7uo8mfikZNdpnOcaGVq+GuY2mS2Jk7AGSZg+6yHajCH5AeOCXZTIOce6ezgjKdOwzxRmGq3IRlmBI85w/wAq04RmEN4ixxOFhzLQNW8spzmPRM4TxCoPDVEZxPXkVnydnR03MSzcsMkjwnlsVUkHbMInc04Q2u/n6FUmoYW/2UiiNTqFyCAW4jRD6bmncH32PuslSoLVOdKzbjmpIoLFCxadQp/8U07KKhVRCnXCbZNIhp8IbGit0eGNGwUjaykFVKxiOtREaKSnbACBokNUKGrehIkmWw8BR1L1Cq3EVTrcQSJXQYq8R6oRdcR1VCvxBUa94nRFyJq97Hqm2ri44joNOvXyVOnmc9FdNWAnQrsUNDnx+ka/ZDu1N9iDWg7kx5ZfWfZE3ODGbcyVkr26xvJ20HkNP71V+FWyjUSqP/pWXJ0LsK10c8ZCVOwrg1FAJC1XZ7jXhDSc2/MbFZeE+m8tIIyIUMmPeqLcWV45Wem2XEJOq0Fpcg7rz7g96HNHzWms7tc5pp0dmElJWa8Vm6IZfWJcCWROU9YmJ9yo7WvOqIsd7IUmhTimqZjre1rVajhhbkYIcARq0/PCPcos3gVZjchRz1ABE5vImMtXD/yiFOGXA5Pafdv+ijNR4hWKbM7wx+DKVrauAfy9ZnC7WMOHbL9XuFnruwLM3trAa64gPinbLRnzXpJIVS4c3cJ+o0QemhLwArNwqDH+rKNensiDXMc04gMxBVWtgpzhAEmYCqvvBPmoSnbL8eJQVE5rQMJMxlKG3lcQQm3F7mh9SrJUScmOxlcmYguUqKbNC1qz94MLy05ZyPI6ELTshUeI2bKo8Q00IyI8igqvkANrQdVboXYTT2abtUqD/wAn+FGeA1WZsc1w5Hwn7KXA7ovC6TmXaC1qrmGHtLT1GXodCoXXM7pUS3mhN0N3KncX7RuglWr1VV9aEUNSClW+B0VO4vFTdXVerXUlEi5Fl9zK5glVG56qQV+SdEUy0akLmVCDJVdrozKiubqcgpQxubpClkUVbHcT4iXeEab/AGQzCpS1JhW+OJRVIwzyObtkeFKAn4V2FS2kLGwuhLC5OgEhdCVKgCaxuzTdOx1+611jf5rFK5YXhYY2+izZ8O5bl2acGbY6fR6Jb3e6JW/EtislYcRV43wXOo6amah7w57HftJn2UlfiOeSyf8AknAapW8VSJWjTf5HmVSu+I9UCqcSkqtUv5RQbkglcXcqo65hDqt4qr7wKSRU5hGrcZqJ91AQypfjmhV9xUnwtyG53KtjjbKJ5UgrV440EjM9RolQEBct600aMbzyPXW5pQ1cuXNZrEAC6kc1y5IB1eniyMEcjp7LPcc4VTYzE1oaZ2mPbRcuV2nSeSKZDI6g6M86hO6jdanouXLsvSYn4MSzzXkY62Kjc1cuUHo8f2P15keDquJAXLlRLTRTXZNZpFW4uifJMbUXLk4rY9qK23LljwVyVcryJy5cuQAkJCFy5JgdhXYUi5IDoXQuXIAIWN5tuEVbeZJVy5meKUuDo4JNx5IX3iY69SrlSkWtsiN51UNTiXKSuXLXgxRn2ZMuWS4RWqXjjukp5rly6cMcYvhGSUm+2Q13Zqk74ly5Z83Y4l1rMly5ctSXBE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92" name="AutoShape 4" descr="data:image/jpeg;base64,/9j/4AAQSkZJRgABAQAAAQABAAD/2wCEAAkGBhQSERUUExQUFBQVFxcXFxQXGBUYFBcXFxQVFxcUFRcXHCYeFxwjGhQUHy8gJCcpLCwsFR4xNTAqNSYrLCkBCQoKDgwOGg8PGikkHyQsLCwpLCwsKSkpLCksLCwpKSwpLCksLCwsLCwsLCwpKSwsLCksLCksLCwsLCwsLCwsKf/AABEIALcBEwMBIgACEQEDEQH/xAAbAAABBQEBAAAAAAAAAAAAAAAFAQIDBAYAB//EADkQAAEDAgQDBgQGAgMAAwEAAAEAAhEDBBIhMUEFUWEGEyJxgZEyobHRFCNCUsHwFeFicpIzQ/EH/8QAGQEAAgMBAAAAAAAAAAAAAAAAAAECAwQF/8QAKBEAAgIBBAEEAgMBAQAAAAAAAAECEQMEEiExQRMiUWEygRSRsfBx/9oADAMBAAIRAxEAPwDzB+SVz1WtLnEMJ+IfMKcrsxmpK0UNUQPKWmE565pTAnpuU40VWmrMqQhjzko2p701okpMYrXJYStYkKQDXtULlI4poQAwtXBqkISQgZHhXYU/CkQI4J7VGnByYE7QnYVE1ylaVJCEIXAJ6TCgBiRPhJKYCNXFK5JEIAY9iq1aCvQmFoSasEwZBCsUaifVYFXxQqa2sn2Nv6Oc7FU2WpMbTpzPkEVrPDQAYLtecfcqS3o4ZJ+I/JYc21y9pJdEFvahoOp5zp5IxRoQyAqLAHOaOsnyCJBVAUatQSdVya6iCZ+6VAAEPIzGyLUKwe2d90HU1vWwmQrcWTY/obVhF7UzEpw4ESFABmt9lZZt281aCrUirOgU0IhqDNKxqQDNSAIA4JlRPTCUgIyEhClITXDNAxsLkuBMc6EALC51NRmqnNegQhCSE/EEhTA5rlOxyryntKLAtApYUTHqZqmIjLU1SvCicEAIUi4pCgDpTHlK4qJ7kmAlQplKnALzt8PU8/RMxEkAbmFLWhzwwfA36hY8+TikTSFs6GJ2M+nMdVLUo5zKndSEbqvUnQbrETJLChEnnkPL+/RXqhIZ8vf/AEVG2noOUf36pLtuY6Z/ZAiqZ20SqNoj9y5AEV7weNEKqUCFvryzQO84csscj8m6eFPoBWN3hMHQ/LqiZYqVxZQp7Otlhd6H+F0MGdfizJPG0XrdmSnISUwAE8rpIoGQuISlqXAgCOEwtVjCmlqVAQBKCp+5SOpQE6AqPUZCle7NMKQyPAkLVKTCalQEcpzHJSmQo9APlcHJoK5OwJWvVinUVKVI2ompCovzKa9qhp1VPjVidiK7hCYQrD1XeEMBrnKConVHwmUyS4Ab+3qqZySXJJImtWYA55yIBgH2+v0TLKkQc981YuagAaDmHOA+5+iXunN0K5snudk0TPeoKTZeDy/oSPedyprWnAz1KiMtMKqVHGZGpMegVx2TSVSqmPRAiGpXMnMLlUe0knJcix0eh3NNDLm2Rw05Va4ohc07FGTvLZCa1KFrrm0QW8s1ZGRTOIMo3xbrmETp1gUHuKMIhZDEwLraXI3w2c/JGi+HpyoyWqWncjdb93yUljCuhc18p4MqQCNaq11V2CtOVWohiKq5T92uFNRoZBC7CphSVq04TUqte5jC4MEuOWQz230OnJJ0uWCV9A4000tU5YmlqdCKzikClNJaLg3Z9jGircFoxCabHZzye5ozIzBjkPJUZJrGrZOK3cIo8K7M1a0OP5bHaPcPi/6t1d56LQUuwtINOJ9V1QDQQwZakYhn7758i+td1C7DDKwIhuFhxDWQAYLYyMgnzTvwtWAHVQC0ggOc5zgc2l0jeOR3XLyauV8ujTHEgfc9h3xiouxa+F/hdlsDpOWhw78is64lri1wIcDBByII1BGxWypcQrU8TTqRE4iYMCCJ0zA5zh2Vjj/D6dziAA73ui9lQfE5wOTH5aEZSefTPTh1bX5dfJDJhow3eKKq9QlxBIMgjKNxHNRvqLoOfBnobVcpbFuZO8H+/NQUhiPkiFtSy88vPcrFllZIq8TeZpga5n6AK0Q9urg70j6JhaDWk/pAA/vqrFUg5grOSKzteit0a4PqhdxXM/VMZdwZCVgHLmsIA9Sh9046DIlRUroud5KRz85QBLSbAASqvjXICj0cFI9ijolW2UpXOOwC61FDbm3Wjuy1gzPoMyhFa6xfCwn5/RaMemy5FuS4+Xx/pRkz44va3z8dmYv7RU7GphJafMLQXrcvEwjqh1twOpXd+UMv3HJo8z9lpxKWF7n1+n/hmnWTiPZMKeIZDNFLLsZUeJccA6iXe2yNcI4K2gAT43/u2H/UbeaLOuHERCefX+Mf9luLSeZmVq9jsI8NR0+Qj6oTeWlSjm9pw/uGnryXo1CMO8rq1qHAgifT6qnHrMke3ZdPSwfXB5ky8BUzQCi/HexQPiokMd+39J8iPh+nkshVrVaLsL2kEbH6jYjquli1kZnOyYJQ7DncpDbofb8badckTsrprnNEgAkDotanFq0yimGOF9lKroeaNSPibLA5jh1BcCQtHwbhPdFx7mpTcYlxpua07wBjPPQQtTw+gAHEZkBrdSYgHLPMeSDVuIXF299O0DGU6bsLq7v1OHxBmRyE7DlmMguNlyvMueEbIP0nVcgDj/Y99V80KDjUecTnAxTbAz1yBcTPp1Wavux91SBLqFSBqQ2Rp01W5uaXELMd93razWjxsMnwzMwQCfMZjyCN8N4426o94zw4siP1BwgETBnY6aRkrcWolCNdlc1ulfR5FwHhQq1ZflSp+J7j8MDRpPU/IFaS7vscNp1JD/C5hYGgNMQJM84z5e9yu0tdWLXMY99XN58LYGWh0dlPKSRAhUm1i9zqr3h7mjA12kmDA0E/Fl5yqNVm3u/+ssxRor8RvmW9MtZGWTjGZOEQBPSDyHqqdhw6pUAJrsY45hj2uaOgxwY9Ve7P8EF5Xx1D+XTM5DVxPL5+y3t12Tt208QMSMjiGvrqqIRjBc9+WTalPlHm9UPpuLKjSHCJGsiBnyORBBGRCs8PuwzvIkPLQGnUuJOXrJHsVpOKcOFSxFU4cdvWNLFGbqZwkNJ3gvMdCs3Z0iO6LQ1xFSA0nwnWGxps0ztA2lXWtjX2QtuS/oMv7OWtYnvKQxuAJdm10xBPhMAyNAvO+1XATa1cMlzHZscdY3aeo/lej1ahZuDB8RAgYiBDRPJsCOQHWAnaV7X0nNfmCPY7EeShDNKL+jS8UZ4/swNofCeaIYoDRMADzzPMIXbmAr9IEx5TOXProFqcrRz65JaNQBzicpAz23H8JlW5bnH+ipRTlhMnkM1C+lkATJPPb+5qIA3uy4ylNo4kDREmUwBofPVQV2k6H4c+vmlQyBtiW6nM6qRI+tz1XD+/dADo5pVFJSIA3lG5RA3mFmLfQBCru1NJ3/E7pHVcRY06E/8A78gs+mhGeT3dLl/o3ZsjjD29vhfsvUaWIGpUPh18+p5DoqdxxkuOCg0fUnyaPqU99R1w/A0fltOuxI5/ZFbLh1OnJAGI6nKTHM/wp5srm7n+l4RXix17Yft+WDOH8De6HXDi4x/8YPhz5xl7e6P0rcABohrRsIACjdXA5BOoVdy4Aex9Mlkc2zdDGohG0sm+asMtghr6Re3wOcCOU/UhUjd3FH4j3gnzMeiiTo0QoAlMNEEpbe4xNBg5jSD/ACpqbukIApV7L7INxDgDaohzMQ2kZ+Y3C1hjzSGoAmuHwPtU0ePce7DVKfipMqObu3CS4dRAzCEcFouFzRaZH5tMEGd3tERqvcX3he/CyOpOyq8X4JQfhe8B1RjmuD4AcC1wMTuMtCtMMzXZjyaZXcf6NOGtptJc4kajXyjkEG4HYvt7doaQWNdULg4gHOo4gN8JyIiOripLO7DqQbs6ZIiAZ10E6f7KuUa8UozJaSDBA5kHxHSCPdN/ijMl7mdeUKj3Ob4RTIcJkE5giIwiOep13WZ7O2P4S1fSqZOc/EQRijEAABkdmGeq1DL8CkXukQDEkGeWY1kwqNYtDHZEPyJI01ktEkblx1jNKPkH2jz7iFVxc4NotqtbidLgAILjIALgJEOz195TKzIt2BrYDz4ejnZhvrI9kPr1mEPNRz8JAwYS4S7E6HO5gZeiJuuQ3uKkglkOawg4fAWEE88xMKp/kkT8M9T4V2bZZsbTIEOY0nmXAeIn1J+XJOuzTdhE+HMActI2y0Cx3Zni9S6qVatR5NQ4fFllrhaBoG6iFo751QtIyGWRAIdnlrOXmpSaTovxcxtkfa7hppcMOg7yuKjhyDowjzhrT8l553sU2aiamoIEZvBIB6SVrL3tZUvrFtIU3PqMqQ+pkGvDAcLhnqZE9QeeQu37PVYp4j3fdwQQMTsQBggRGRcTJPLJSk10Z4xlJ3Q27DW5Bjqbf0hwzJ1xuz1M755baLN8ft61UYaTHPPQZDLc6Bbf/GBhOMOcTHifBy5ADIDpG55qcwOkKlzo3Qxe3lnmXDP/AOfXBzqOZTH7ZxH5ZfNGmdgCf/v9MH1l2q11apB6HI+exUNWoR4htr1b/pP1pEf40F4MzU7AVI8NVpjZzSAeQyJ+iz/EuAV6JJqUyRs5vib8tPVejm+jVV63GRESP58k1mkuyEtNB9cHmdO8IEZED3+SZSc2SXf7R/j1tTqHE0Br+YAz8xustVLmyCJWiGVSMc8Eok9a0kTr9fdVDTIOvofon0rrkSOmysGuHZOAHXIq0pKwuCMsM9UivNsORMdDkuSoLPS6lm1wIOhWcvODvFRrW7zB6QdfdaSrXhQzz1WLFNwdo6MoKapi2FmGNDRl8z5lWRSHMn2UbKwSm7Ci+ey6PHCJ2WjT+71iFPRYzZrfOFS/GbBMF3GiRKwm6m06gKRtNo0j0yQQ8RzTHcVSJGhdUaAqtW86oI7ivVV6nEJQMPt4jG6ircUWbfxArhd9UErQbtr/ADcZzUz+IyJlZi4vcImdOari2u64GFhFPcyGkjoJlSRB8cmltO1lO3A7wkgk4WtEkwdtgM+aKdmu0Iuy44hRrAkNp4vip/pguBDiJMiN8oQVtlSaAKjQHYXAF7Q4ThccpB5D1RGl2dojF4aDpGRgCCDUzGURDTrsM+uuO1qjkyUlK6D3FK1OjTL7mptkzEMbzGjQABnzg+YWa4J2t/EMNOpLaok+GYc0T4pa0wee3I7Kep2SZn+VS1GjnggAnKQeaiveE0bai6oGNY8NfniJEQdqhM7aZqVJLgim3LkxXDb4lsMOE1BgzMbnwmBMHf3RNmLu3tcA51OZDTOXinD+7IuPPLmsx2dug2oGnbxNMT4gDG/UiVqLAOaab6LXF7pdUBOYggl0HOZ2E6ZbhU5I7WWxe5G47DW9oKQqSG1iCHHE8iJlpIPhGQGnVH6vFbbA+a1Bzw1wawVG4nOjKGzJ9l5jZ3RYS+2qd0dTT/TOuRGQBOxBHVR3/F6tRwdUZRY5vi7yWSc9AKZMkjy2Sk0+Rwk1x4N1wKgwENGQwwANMtvZHKjGRmF57ZcaBDXA9QUWdxyYyJ8pMFZoyrhnRnjb5RorssfScNx/CzYqjcp/41xBywgjOfshd5eeJobuY1jXLXZWS9woJwTL5Jdk0F3lnB12URDsJlpDo0Iy6qThNPIuOKTyxZRB/j5aq065A3eIynEchJ5+f0TeL7KP5L+APVtXVG5SS3POc/dDLjhVb9jyOgn3hay3dizD3gid59Tl0+at94/XvS0aRH8ymsS+SD1D+Dzu44JUDcUGNwQZHnlkgl5YncL0/ilZ+F3iDgWmZxDKPbbmspVwEbfJKUdpZjlvRhK9qQVAHEZfVbitwtruSEXnBRspxyUVzwpgD8QB/pKrb+DGdlyt9VFHoM9G7yVE+uoK9RUalztKzG3oIfioyUbrlDHXIlNddhDQKQVdd5apjL/JBKl31VU3xGiKHYZq38lV33yFmsTmmm4SolYUF71SPu+qEm4hRVbko2jbS7Cj7xUn8cAOFsvccgAgFeo978MkyYAHXQL0Xsh2QFIB9QAvPy6BWOCirZVHK5uor9juzvZx9RwqVtdQzZv3K25tw3CwZF2Xpun2tJrQqt5eEPaR1HuocF/KIO0tkx9Ms2jfPPYjrK85v2VGU5a9zCM4a4wciNPIn3Wz4pxAmW/qKynG7gMpuJ5R6nIKceGU5Eq5AI7U3TdK9Qa789Vb4x27r3FDunk5xidiccUbRoATBjTJASWnommkfNbnBeDl7n5HUbstIIMEbrX8H44KmAy1r2SCDPjEZZ5mevpusS5qtcJtu8rMZJGI5kagamOsKuatckoN3SN3XoMMNaO6LXeMtDnFzXOIxYZiYO3IhUbnhbSKjjWJGtMwIMnV7s4MnTL+FuuF8Pp4QByGup2kzrokv+z7SMhHUZEeyw+p9HR/j8dmEqXvdD4G08IgtbiMkGJOITJgkySp7PtU2NY6HJV+NdmKlN+IkuYdDy6H7qrW4VDVJqL5JQ3wVMOu7QSNVTbxXHVptGcvH1WRuKeEor2fpTXpnfENYj55J7K5E8zfFHqfDbT8kvd+WxuJzj4ZyE5CBOnzWUPa+pizpju50Hx/+jv0iFqxwDv7ZzBU7tzgYaIwk5xm2BrGyE8G4XjtmUyGnECSDpiBhw/7SOat48mF34Ote0ZpkFxFSk/4XwA4AHcDUjcFaIVQ8AtcC06Hn1hYi67PutqjqbXEsLTVpznDmxiZ1yPyRrs3Q/Kd3jsJa6I6RPpqikuiFu6Zb4m4mWtIMtzkaTP/AC/hYiv2duGGcRe3mwwR5t+y2N/SaXDCcjlv7TEH3XNoup/8m/MKGR8mzTr2mStuEtd8VR/k4vafsr1HgbRoXepn6rRYmnNwkc+XmoazWfpEc/6FS2adoL/xwSKVxE6lKlYbUZ+pxApn4idVLxrhD6LubD8Lv4PIod3RViKGxajwmmqoqtN3KVWJfyUhIsOqqJzk0W74k/IJjeH1HH4T6ood14HOr9UjH9VaodnKsbBWuH9mqj3ZwG/u+yHQLcynSpSjfDuy7qsYpa35/wCkc4T2ep0yDEnmVpGMAVbkWqHyZ627DUGua8NIc0yDJOfUFaGnTDQnufkqla6AStvssSS6Jn3cIVxC6kKvdcSHNDLu+ySJNocajnEuOoyHpqVle1NwSQ07mT6ZD5z7LRfiw1sFC+0Fo02+M/FIIO+Z09oV2N+4y5l7HRkCEraiVNIW05hKK3PNSUKuFwc0w5pBB6hVYTwU7vsD1Xg3aVtWiD+pu24O4WttbsPA3XhXDL80ngjQ5EdF6jwXiMAZrBkjskdbBk9SP2jS3Fg17YICzHFezxAOEZcvstFS4hO6nc6QoF7+zxjjNmRJhL2VqzcMHKT7NPULZ8e7NvrYywDPSUN4F2e7uoDGbQQdcpEZwZG6shK1Rkywadm+s7x9Om1wADdnaAHqdR6rEv42aFy/BL6VV8tj4mvJ8YbORz6q3x3iNRpYA7wMghuweRJdhPlyTuAvY2qKjoqYZceYc8Buh3iVeo+WYN/NIJXdqarZMipo0cgQQQfQzlOgQrgl02jU7uo8mfikZNdpnOcaGVq+GuY2mS2Jk7AGSZg+6yHajCH5AeOCXZTIOce6ezgjKdOwzxRmGq3IRlmBI85w/wAq04RmEN4ixxOFhzLQNW8spzmPRM4TxCoPDVEZxPXkVnydnR03MSzcsMkjwnlsVUkHbMInc04Q2u/n6FUmoYW/2UiiNTqFyCAW4jRD6bmncH32PuslSoLVOdKzbjmpIoLFCxadQp/8U07KKhVRCnXCbZNIhp8IbGit0eGNGwUjaykFVKxiOtREaKSnbACBokNUKGrehIkmWw8BR1L1Cq3EVTrcQSJXQYq8R6oRdcR1VCvxBUa94nRFyJq97Hqm2ri44joNOvXyVOnmc9FdNWAnQrsUNDnx+ka/ZDu1N9iDWg7kx5ZfWfZE3ODGbcyVkr26xvJ20HkNP71V+FWyjUSqP/pWXJ0LsK10c8ZCVOwrg1FAJC1XZ7jXhDSc2/MbFZeE+m8tIIyIUMmPeqLcWV45Wem2XEJOq0Fpcg7rz7g96HNHzWms7tc5pp0dmElJWa8Vm6IZfWJcCWROU9YmJ9yo7WvOqIsd7IUmhTimqZjre1rVajhhbkYIcARq0/PCPcos3gVZjchRz1ABE5vImMtXD/yiFOGXA5Pafdv+ijNR4hWKbM7wx+DKVrauAfy9ZnC7WMOHbL9XuFnruwLM3trAa64gPinbLRnzXpJIVS4c3cJ+o0QemhLwArNwqDH+rKNensiDXMc04gMxBVWtgpzhAEmYCqvvBPmoSnbL8eJQVE5rQMJMxlKG3lcQQm3F7mh9SrJUScmOxlcmYguUqKbNC1qz94MLy05ZyPI6ELTshUeI2bKo8Q00IyI8igqvkANrQdVboXYTT2abtUqD/wAn+FGeA1WZsc1w5Hwn7KXA7ovC6TmXaC1qrmGHtLT1GXodCoXXM7pUS3mhN0N3KncX7RuglWr1VV9aEUNSClW+B0VO4vFTdXVerXUlEi5Fl9zK5glVG56qQV+SdEUy0akLmVCDJVdrozKiubqcgpQxubpClkUVbHcT4iXeEab/AGQzCpS1JhW+OJRVIwzyObtkeFKAn4V2FS2kLGwuhLC5OgEhdCVKgCaxuzTdOx1+611jf5rFK5YXhYY2+izZ8O5bl2acGbY6fR6Jb3e6JW/EtislYcRV43wXOo6amah7w57HftJn2UlfiOeSyf8AknAapW8VSJWjTf5HmVSu+I9UCqcSkqtUv5RQbkglcXcqo65hDqt4qr7wKSRU5hGrcZqJ91AQypfjmhV9xUnwtyG53KtjjbKJ5UgrV440EjM9RolQEBct600aMbzyPXW5pQ1cuXNZrEAC6kc1y5IB1eniyMEcjp7LPcc4VTYzE1oaZ2mPbRcuV2nSeSKZDI6g6M86hO6jdanouXLsvSYn4MSzzXkY62Kjc1cuUHo8f2P15keDquJAXLlRLTRTXZNZpFW4uifJMbUXLk4rY9qK23LljwVyVcryJy5cuQAkJCFy5JgdhXYUi5IDoXQuXIAIWN5tuEVbeZJVy5meKUuDo4JNx5IX3iY69SrlSkWtsiN51UNTiXKSuXLXgxRn2ZMuWS4RWqXjjukp5rly6cMcYvhGSUm+2Q13Zqk74ly5Z83Y4l1rMly5ctSXBE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302" name="Picture 14" descr="http://philtimes.com.au/wp-content/uploads/2011/09/lorenzo_ruiz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657600" cy="5172075"/>
          </a:xfrm>
          <a:prstGeom prst="rect">
            <a:avLst/>
          </a:prstGeom>
          <a:noFill/>
        </p:spPr>
      </p:pic>
      <p:pic>
        <p:nvPicPr>
          <p:cNvPr id="20" name="Picture 12" descr="http://www.catholicnewworld.com/cnwonline/2012/0101/images/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4724400"/>
            <a:ext cx="2514600" cy="213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792162"/>
          </a:xfrm>
        </p:spPr>
        <p:txBody>
          <a:bodyPr/>
          <a:lstStyle/>
          <a:p>
            <a:r>
              <a:rPr lang="en-US" dirty="0" smtClean="0"/>
              <a:t>FESTIVE COMMUNITY SPIRIT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838200"/>
            <a:ext cx="4038600" cy="6019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Vibrant social circles</a:t>
            </a:r>
          </a:p>
          <a:p>
            <a:r>
              <a:rPr lang="en-US" dirty="0" smtClean="0"/>
              <a:t>A sense of celebration</a:t>
            </a:r>
          </a:p>
          <a:p>
            <a:r>
              <a:rPr lang="en-US" dirty="0" smtClean="0"/>
              <a:t>Centrality of food</a:t>
            </a:r>
          </a:p>
          <a:p>
            <a:r>
              <a:rPr lang="en-US" dirty="0" smtClean="0"/>
              <a:t>Shared meals and festive communal celebrations are potent reminders that Christian life is not just about individual salvation but also about collective liberation and that Christian spirituality </a:t>
            </a:r>
          </a:p>
          <a:p>
            <a:pPr lvl="1"/>
            <a:r>
              <a:rPr lang="en-US" dirty="0" smtClean="0"/>
              <a:t>must not just be about fasting but also about celebrating</a:t>
            </a:r>
          </a:p>
          <a:p>
            <a:pPr lvl="1"/>
            <a:r>
              <a:rPr lang="en-US" dirty="0" smtClean="0"/>
              <a:t>must not just be about families but also about communities. </a:t>
            </a:r>
            <a:endParaRPr lang="en-US" dirty="0"/>
          </a:p>
        </p:txBody>
      </p:sp>
      <p:pic>
        <p:nvPicPr>
          <p:cNvPr id="33794" name="Picture 2" descr="http://wecarehk.files.wordpress.com/2013/02/k18.jpg?w=750&amp;h=380&amp;crop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762000"/>
            <a:ext cx="2514600" cy="2590800"/>
          </a:xfrm>
          <a:prstGeom prst="rect">
            <a:avLst/>
          </a:prstGeom>
          <a:noFill/>
        </p:spPr>
      </p:pic>
      <p:pic>
        <p:nvPicPr>
          <p:cNvPr id="7" name="Picture 2" descr="http://t2.gstatic.com/images?q=tbn:ANd9GcTJHErW39AMbIUKeiX2tarMCmvmfrW8gRQjnKEq3o9l0ijT15H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4200" y="5029200"/>
            <a:ext cx="2209800" cy="1828800"/>
          </a:xfrm>
          <a:prstGeom prst="rect">
            <a:avLst/>
          </a:prstGeom>
          <a:noFill/>
        </p:spPr>
      </p:pic>
      <p:pic>
        <p:nvPicPr>
          <p:cNvPr id="13" name="Picture 6" descr="http://www.fairfieldcity.nsw.gov.au/upload/images/Lunar%20New%20Year(1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38600" y="5334000"/>
            <a:ext cx="2362200" cy="1524000"/>
          </a:xfrm>
          <a:prstGeom prst="rect">
            <a:avLst/>
          </a:prstGeom>
          <a:noFill/>
        </p:spPr>
      </p:pic>
      <p:pic>
        <p:nvPicPr>
          <p:cNvPr id="33802" name="Picture 10" descr="http://1.bp.blogspot.com/_cEk9ojeoCzU/SEc4TxEU9CI/AAAAAAAAANY/07dZPGVUwgo/S660/photo-0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53200" y="3124200"/>
            <a:ext cx="2590800" cy="1752600"/>
          </a:xfrm>
          <a:prstGeom prst="rect">
            <a:avLst/>
          </a:prstGeom>
          <a:noFill/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38600" y="2362200"/>
            <a:ext cx="22098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8" name="Picture 2" descr="http://cdn.eventfinder.com.au/uploads/events/transformed/222411-60099-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86200" y="838200"/>
            <a:ext cx="2686050" cy="1524000"/>
          </a:xfrm>
          <a:prstGeom prst="rect">
            <a:avLst/>
          </a:prstGeom>
          <a:noFill/>
        </p:spPr>
      </p:pic>
      <p:pic>
        <p:nvPicPr>
          <p:cNvPr id="20" name="Picture 12" descr="http://www.gocstgeorge.com.au/media/paniyiri2010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038600" y="3733800"/>
            <a:ext cx="2438400" cy="1352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FACETS OF MISSION TODAY </a:t>
            </a:r>
            <a:br>
              <a:rPr lang="en-US" dirty="0" smtClean="0"/>
            </a:br>
            <a:r>
              <a:rPr lang="en-US" dirty="0" smtClean="0"/>
              <a:t>BASED ON MIGRANT SPIRITUALITY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3058</TotalTime>
  <Words>803</Words>
  <Application>Microsoft Office PowerPoint</Application>
  <PresentationFormat>On-screen Show (4:3)</PresentationFormat>
  <Paragraphs>93</Paragraphs>
  <Slides>14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PILGRIMS OF HOPE: MIGRANT SPIRITUALITY AND MISSION TODAY</vt:lpstr>
      <vt:lpstr>PRESENTATION OUTLINE</vt:lpstr>
      <vt:lpstr>Slide 3</vt:lpstr>
      <vt:lpstr>CHARACTERISTICS OF MIGRANT SPIRITUALITY</vt:lpstr>
      <vt:lpstr>COURAGEOUS HOPE</vt:lpstr>
      <vt:lpstr>   CREATIVE RESISTANCE</vt:lpstr>
      <vt:lpstr>STEADFAST FAITH</vt:lpstr>
      <vt:lpstr>FESTIVE COMMUNITY SPIRIT</vt:lpstr>
      <vt:lpstr>FACETS OF MISSION TODAY  BASED ON MIGRANT SPIRITUALITY</vt:lpstr>
      <vt:lpstr>MISSION AMONG ‘CRUCIFIED PEOPLE'</vt:lpstr>
      <vt:lpstr>PILGRIMAGE IN THE WILDERNESS</vt:lpstr>
      <vt:lpstr>CONSISTENT ETHIC OF HOPE AND LIFE</vt:lpstr>
      <vt:lpstr>PILGRIMS OF HOPE</vt:lpstr>
      <vt:lpstr>THE END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gemma</dc:creator>
  <cp:lastModifiedBy>edchia</cp:lastModifiedBy>
  <cp:revision>36</cp:revision>
  <dcterms:created xsi:type="dcterms:W3CDTF">2013-02-22T06:06:46Z</dcterms:created>
  <dcterms:modified xsi:type="dcterms:W3CDTF">2013-04-29T10:13:58Z</dcterms:modified>
</cp:coreProperties>
</file>